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322" r:id="rId4"/>
    <p:sldId id="295" r:id="rId5"/>
    <p:sldId id="323" r:id="rId6"/>
    <p:sldId id="324" r:id="rId7"/>
    <p:sldId id="325" r:id="rId8"/>
    <p:sldId id="329" r:id="rId9"/>
    <p:sldId id="330" r:id="rId10"/>
    <p:sldId id="331" r:id="rId11"/>
    <p:sldId id="332" r:id="rId12"/>
    <p:sldId id="333" r:id="rId13"/>
    <p:sldId id="334" r:id="rId14"/>
    <p:sldId id="335" r:id="rId15"/>
    <p:sldId id="336" r:id="rId16"/>
    <p:sldId id="337" r:id="rId17"/>
    <p:sldId id="338" r:id="rId18"/>
    <p:sldId id="326" r:id="rId19"/>
    <p:sldId id="340" r:id="rId20"/>
    <p:sldId id="345" r:id="rId21"/>
    <p:sldId id="339" r:id="rId22"/>
    <p:sldId id="343" r:id="rId23"/>
    <p:sldId id="344" r:id="rId24"/>
    <p:sldId id="346" r:id="rId25"/>
    <p:sldId id="327" r:id="rId26"/>
    <p:sldId id="341" r:id="rId27"/>
    <p:sldId id="328" r:id="rId28"/>
    <p:sldId id="347" r:id="rId29"/>
    <p:sldId id="348" r:id="rId30"/>
    <p:sldId id="349" r:id="rId31"/>
    <p:sldId id="35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4"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0" autoAdjust="0"/>
    <p:restoredTop sz="94660"/>
  </p:normalViewPr>
  <p:slideViewPr>
    <p:cSldViewPr snapToGrid="0">
      <p:cViewPr varScale="1">
        <p:scale>
          <a:sx n="91" d="100"/>
          <a:sy n="91" d="100"/>
        </p:scale>
        <p:origin x="64" y="1296"/>
      </p:cViewPr>
      <p:guideLst>
        <p:guide pos="574"/>
        <p:guide orient="horz" pos="2160"/>
      </p:guideLst>
    </p:cSldViewPr>
  </p:slideViewPr>
  <p:notesTextViewPr>
    <p:cViewPr>
      <p:scale>
        <a:sx n="1" d="1"/>
        <a:sy n="1" d="1"/>
      </p:scale>
      <p:origin x="0" y="0"/>
    </p:cViewPr>
  </p:notesTextViewPr>
  <p:notesViewPr>
    <p:cSldViewPr snapToGrid="0">
      <p:cViewPr varScale="1">
        <p:scale>
          <a:sx n="102" d="100"/>
          <a:sy n="102" d="100"/>
        </p:scale>
        <p:origin x="1964" y="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2E3213-E389-4393-930D-CB237F6591FE}" type="datetimeFigureOut">
              <a:rPr lang="zh-CN" altLang="en-US" smtClean="0"/>
              <a:t>2023/7/6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D32D73-5106-47DF-B5D9-CE3AC42928CB}" type="slidenum">
              <a:rPr lang="zh-CN" altLang="en-US" smtClean="0"/>
              <a:t>‹#›</a:t>
            </a:fld>
            <a:endParaRPr lang="zh-CN" altLang="en-US"/>
          </a:p>
        </p:txBody>
      </p:sp>
    </p:spTree>
    <p:extLst>
      <p:ext uri="{BB962C8B-B14F-4D97-AF65-F5344CB8AC3E}">
        <p14:creationId xmlns:p14="http://schemas.microsoft.com/office/powerpoint/2010/main" val="8948925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08D86-6727-4FF8-8E7B-D5E08521AF2E}" type="datetimeFigureOut">
              <a:rPr lang="zh-CN" altLang="en-US" smtClean="0"/>
              <a:t>2023/7/6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B8A38-A9AC-4CED-9166-F6687E214E83}" type="slidenum">
              <a:rPr lang="zh-CN" altLang="en-US" smtClean="0"/>
              <a:t>‹#›</a:t>
            </a:fld>
            <a:endParaRPr lang="zh-CN" altLang="en-US"/>
          </a:p>
        </p:txBody>
      </p:sp>
    </p:spTree>
    <p:extLst>
      <p:ext uri="{BB962C8B-B14F-4D97-AF65-F5344CB8AC3E}">
        <p14:creationId xmlns:p14="http://schemas.microsoft.com/office/powerpoint/2010/main" val="11723458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561632"/>
            <a:ext cx="9144000" cy="1197481"/>
          </a:xfrm>
        </p:spPr>
        <p:txBody>
          <a:bodyPr anchor="b">
            <a:normAutofit/>
          </a:bodyPr>
          <a:lstStyle>
            <a:lvl1pPr algn="ctr">
              <a:defRPr sz="54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4750420" y="3602038"/>
            <a:ext cx="591758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pic>
        <p:nvPicPr>
          <p:cNvPr id="7" name="图片 6" descr="xiaohui.JPG"/>
          <p:cNvPicPr>
            <a:picLocks noChangeAspect="1"/>
          </p:cNvPicPr>
          <p:nvPr userDrawn="1"/>
        </p:nvPicPr>
        <p:blipFill>
          <a:blip r:embed="rId2">
            <a:extLst>
              <a:ext uri="{28A0092B-C50C-407E-A947-70E740481C1C}">
                <a14:useLocalDpi xmlns:a14="http://schemas.microsoft.com/office/drawing/2010/main" val="0"/>
              </a:ext>
            </a:extLst>
          </a:blip>
          <a:srcRect l="5698" t="5495" r="5698" b="17857"/>
          <a:stretch>
            <a:fillRect/>
          </a:stretch>
        </p:blipFill>
        <p:spPr bwMode="auto">
          <a:xfrm>
            <a:off x="0" y="33338"/>
            <a:ext cx="1524000" cy="118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3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F4AE91-6360-4D3C-8D63-300302237D77}" type="datetime1">
              <a:rPr lang="zh-CN" altLang="en-US" smtClean="0"/>
              <a:t>2023/7/6</a:t>
            </a:fld>
            <a:endParaRPr lang="zh-CN" altLang="en-US"/>
          </a:p>
        </p:txBody>
      </p:sp>
      <p:sp>
        <p:nvSpPr>
          <p:cNvPr id="3" name="页脚占位符 2"/>
          <p:cNvSpPr>
            <a:spLocks noGrp="1"/>
          </p:cNvSpPr>
          <p:nvPr>
            <p:ph type="ftr" sz="quarter" idx="11"/>
          </p:nvPr>
        </p:nvSpPr>
        <p:spPr/>
        <p:txBody>
          <a:bodyPr/>
          <a:lstStyle/>
          <a:p>
            <a:r>
              <a:rPr lang="en-US" altLang="zh-CN" smtClean="0"/>
              <a:t>CUMCM2022C</a:t>
            </a:r>
            <a:endParaRPr lang="zh-CN" altLang="en-US"/>
          </a:p>
        </p:txBody>
      </p:sp>
      <p:sp>
        <p:nvSpPr>
          <p:cNvPr id="4" name="灯片编号占位符 3"/>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264720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A56B769-F501-4C9A-880E-3A0C6FE49F11}" type="datetime1">
              <a:rPr lang="zh-CN" altLang="en-US" smtClean="0"/>
              <a:t>2023/7/6</a:t>
            </a:fld>
            <a:endParaRPr lang="zh-CN" altLang="en-US"/>
          </a:p>
        </p:txBody>
      </p:sp>
      <p:sp>
        <p:nvSpPr>
          <p:cNvPr id="6" name="页脚占位符 5"/>
          <p:cNvSpPr>
            <a:spLocks noGrp="1"/>
          </p:cNvSpPr>
          <p:nvPr>
            <p:ph type="ftr" sz="quarter" idx="11"/>
          </p:nvPr>
        </p:nvSpPr>
        <p:spPr/>
        <p:txBody>
          <a:bodyPr/>
          <a:lstStyle/>
          <a:p>
            <a:r>
              <a:rPr lang="en-US" altLang="zh-CN" smtClean="0"/>
              <a:t>CUMCM2022C</a:t>
            </a:r>
            <a:endParaRPr lang="zh-CN" altLang="en-US"/>
          </a:p>
        </p:txBody>
      </p:sp>
      <p:sp>
        <p:nvSpPr>
          <p:cNvPr id="7" name="灯片编号占位符 6"/>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1790850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E030B1B-C76C-4E48-B70B-F38DDC137EF0}" type="datetime1">
              <a:rPr lang="zh-CN" altLang="en-US" smtClean="0"/>
              <a:t>2023/7/6</a:t>
            </a:fld>
            <a:endParaRPr lang="zh-CN" altLang="en-US"/>
          </a:p>
        </p:txBody>
      </p:sp>
      <p:sp>
        <p:nvSpPr>
          <p:cNvPr id="6" name="页脚占位符 5"/>
          <p:cNvSpPr>
            <a:spLocks noGrp="1"/>
          </p:cNvSpPr>
          <p:nvPr>
            <p:ph type="ftr" sz="quarter" idx="11"/>
          </p:nvPr>
        </p:nvSpPr>
        <p:spPr/>
        <p:txBody>
          <a:bodyPr/>
          <a:lstStyle/>
          <a:p>
            <a:r>
              <a:rPr lang="en-US" altLang="zh-CN" smtClean="0"/>
              <a:t>CUMCM2022C</a:t>
            </a:r>
            <a:endParaRPr lang="zh-CN" altLang="en-US"/>
          </a:p>
        </p:txBody>
      </p:sp>
      <p:sp>
        <p:nvSpPr>
          <p:cNvPr id="7" name="灯片编号占位符 6"/>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3897816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F4198DA-E21F-4FF4-A26E-2AE5A178057E}" type="datetime1">
              <a:rPr lang="zh-CN" altLang="en-US" smtClean="0"/>
              <a:t>2023/7/6</a:t>
            </a:fld>
            <a:endParaRPr lang="zh-CN" altLang="en-US"/>
          </a:p>
        </p:txBody>
      </p:sp>
      <p:sp>
        <p:nvSpPr>
          <p:cNvPr id="5" name="页脚占位符 4"/>
          <p:cNvSpPr>
            <a:spLocks noGrp="1"/>
          </p:cNvSpPr>
          <p:nvPr>
            <p:ph type="ftr" sz="quarter" idx="11"/>
          </p:nvPr>
        </p:nvSpPr>
        <p:spPr/>
        <p:txBody>
          <a:bodyPr/>
          <a:lstStyle/>
          <a:p>
            <a:r>
              <a:rPr lang="en-US" altLang="zh-CN" smtClean="0"/>
              <a:t>CUMCM2022C</a:t>
            </a:r>
            <a:endParaRPr lang="zh-CN" altLang="en-US"/>
          </a:p>
        </p:txBody>
      </p:sp>
      <p:sp>
        <p:nvSpPr>
          <p:cNvPr id="6" name="灯片编号占位符 5"/>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2180007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368DC-A283-4128-9716-9827492B8908}" type="datetime1">
              <a:rPr lang="zh-CN" altLang="en-US" smtClean="0"/>
              <a:t>2023/7/6</a:t>
            </a:fld>
            <a:endParaRPr lang="zh-CN" altLang="en-US"/>
          </a:p>
        </p:txBody>
      </p:sp>
      <p:sp>
        <p:nvSpPr>
          <p:cNvPr id="5" name="页脚占位符 4"/>
          <p:cNvSpPr>
            <a:spLocks noGrp="1"/>
          </p:cNvSpPr>
          <p:nvPr>
            <p:ph type="ftr" sz="quarter" idx="11"/>
          </p:nvPr>
        </p:nvSpPr>
        <p:spPr/>
        <p:txBody>
          <a:bodyPr/>
          <a:lstStyle/>
          <a:p>
            <a:r>
              <a:rPr lang="en-US" altLang="zh-CN" smtClean="0"/>
              <a:t>CUMCM2022C</a:t>
            </a:r>
            <a:endParaRPr lang="zh-CN" altLang="en-US"/>
          </a:p>
        </p:txBody>
      </p:sp>
      <p:sp>
        <p:nvSpPr>
          <p:cNvPr id="6" name="灯片编号占位符 5"/>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37253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116BBF-42F6-4AF0-A6F2-75B86D4D0A8F}"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6" name="燕尾形 5"/>
          <p:cNvSpPr/>
          <p:nvPr userDrawn="1"/>
        </p:nvSpPr>
        <p:spPr>
          <a:xfrm>
            <a:off x="282498" y="356658"/>
            <a:ext cx="351625" cy="43879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 name="燕尾形 6"/>
          <p:cNvSpPr/>
          <p:nvPr userDrawn="1"/>
        </p:nvSpPr>
        <p:spPr>
          <a:xfrm>
            <a:off x="560038" y="356658"/>
            <a:ext cx="351625" cy="43879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 name="平行四边形 8">
            <a:extLst>
              <a:ext uri="{FF2B5EF4-FFF2-40B4-BE49-F238E27FC236}">
                <a16:creationId xmlns:a16="http://schemas.microsoft.com/office/drawing/2014/main" id="{6B3D172A-9EDE-4715-8A00-E46EE4C14BA8}"/>
              </a:ext>
            </a:extLst>
          </p:cNvPr>
          <p:cNvSpPr/>
          <p:nvPr userDrawn="1"/>
        </p:nvSpPr>
        <p:spPr>
          <a:xfrm>
            <a:off x="9697963" y="6298952"/>
            <a:ext cx="2501435" cy="212531"/>
          </a:xfrm>
          <a:custGeom>
            <a:avLst/>
            <a:gdLst>
              <a:gd name="connsiteX0" fmla="*/ 0 w 1870529"/>
              <a:gd name="connsiteY0" fmla="*/ 159398 h 159398"/>
              <a:gd name="connsiteX1" fmla="*/ 39850 w 1870529"/>
              <a:gd name="connsiteY1" fmla="*/ 0 h 159398"/>
              <a:gd name="connsiteX2" fmla="*/ 1870529 w 1870529"/>
              <a:gd name="connsiteY2" fmla="*/ 0 h 159398"/>
              <a:gd name="connsiteX3" fmla="*/ 1830680 w 1870529"/>
              <a:gd name="connsiteY3" fmla="*/ 159398 h 159398"/>
              <a:gd name="connsiteX4" fmla="*/ 0 w 1870529"/>
              <a:gd name="connsiteY4" fmla="*/ 159398 h 159398"/>
              <a:gd name="connsiteX0" fmla="*/ 0 w 1876076"/>
              <a:gd name="connsiteY0" fmla="*/ 159398 h 159398"/>
              <a:gd name="connsiteX1" fmla="*/ 39850 w 1876076"/>
              <a:gd name="connsiteY1" fmla="*/ 0 h 159398"/>
              <a:gd name="connsiteX2" fmla="*/ 1870529 w 1876076"/>
              <a:gd name="connsiteY2" fmla="*/ 0 h 159398"/>
              <a:gd name="connsiteX3" fmla="*/ 1876076 w 1876076"/>
              <a:gd name="connsiteY3" fmla="*/ 159398 h 159398"/>
              <a:gd name="connsiteX4" fmla="*/ 0 w 1876076"/>
              <a:gd name="connsiteY4" fmla="*/ 159398 h 159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076" h="159398">
                <a:moveTo>
                  <a:pt x="0" y="159398"/>
                </a:moveTo>
                <a:lnTo>
                  <a:pt x="39850" y="0"/>
                </a:lnTo>
                <a:lnTo>
                  <a:pt x="1870529" y="0"/>
                </a:lnTo>
                <a:lnTo>
                  <a:pt x="1876076" y="159398"/>
                </a:lnTo>
                <a:lnTo>
                  <a:pt x="0" y="159398"/>
                </a:lnTo>
                <a:close/>
              </a:path>
            </a:pathLst>
          </a:custGeom>
          <a:solidFill>
            <a:srgbClr val="E88D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平行四边形 7">
            <a:extLst>
              <a:ext uri="{FF2B5EF4-FFF2-40B4-BE49-F238E27FC236}">
                <a16:creationId xmlns:a16="http://schemas.microsoft.com/office/drawing/2014/main" id="{0680BB9B-5B60-41AE-9EA0-1411F8CE7903}"/>
              </a:ext>
            </a:extLst>
          </p:cNvPr>
          <p:cNvSpPr/>
          <p:nvPr userDrawn="1"/>
        </p:nvSpPr>
        <p:spPr>
          <a:xfrm>
            <a:off x="8556171" y="6598569"/>
            <a:ext cx="3637368" cy="290287"/>
          </a:xfrm>
          <a:custGeom>
            <a:avLst/>
            <a:gdLst>
              <a:gd name="connsiteX0" fmla="*/ 0 w 2803073"/>
              <a:gd name="connsiteY0" fmla="*/ 217715 h 217715"/>
              <a:gd name="connsiteX1" fmla="*/ 54429 w 2803073"/>
              <a:gd name="connsiteY1" fmla="*/ 0 h 217715"/>
              <a:gd name="connsiteX2" fmla="*/ 2803073 w 2803073"/>
              <a:gd name="connsiteY2" fmla="*/ 0 h 217715"/>
              <a:gd name="connsiteX3" fmla="*/ 2748644 w 2803073"/>
              <a:gd name="connsiteY3" fmla="*/ 217715 h 217715"/>
              <a:gd name="connsiteX4" fmla="*/ 0 w 2803073"/>
              <a:gd name="connsiteY4" fmla="*/ 217715 h 217715"/>
              <a:gd name="connsiteX0" fmla="*/ 0 w 2777133"/>
              <a:gd name="connsiteY0" fmla="*/ 217715 h 217715"/>
              <a:gd name="connsiteX1" fmla="*/ 54429 w 2777133"/>
              <a:gd name="connsiteY1" fmla="*/ 0 h 217715"/>
              <a:gd name="connsiteX2" fmla="*/ 2777133 w 2777133"/>
              <a:gd name="connsiteY2" fmla="*/ 0 h 217715"/>
              <a:gd name="connsiteX3" fmla="*/ 2748644 w 2777133"/>
              <a:gd name="connsiteY3" fmla="*/ 217715 h 217715"/>
              <a:gd name="connsiteX4" fmla="*/ 0 w 2777133"/>
              <a:gd name="connsiteY4" fmla="*/ 217715 h 217715"/>
              <a:gd name="connsiteX0" fmla="*/ 0 w 2748644"/>
              <a:gd name="connsiteY0" fmla="*/ 217715 h 217715"/>
              <a:gd name="connsiteX1" fmla="*/ 54429 w 2748644"/>
              <a:gd name="connsiteY1" fmla="*/ 0 h 217715"/>
              <a:gd name="connsiteX2" fmla="*/ 2744707 w 2748644"/>
              <a:gd name="connsiteY2" fmla="*/ 0 h 217715"/>
              <a:gd name="connsiteX3" fmla="*/ 2748644 w 2748644"/>
              <a:gd name="connsiteY3" fmla="*/ 217715 h 217715"/>
              <a:gd name="connsiteX4" fmla="*/ 0 w 2748644"/>
              <a:gd name="connsiteY4" fmla="*/ 217715 h 217715"/>
              <a:gd name="connsiteX0" fmla="*/ 0 w 2749807"/>
              <a:gd name="connsiteY0" fmla="*/ 217715 h 217715"/>
              <a:gd name="connsiteX1" fmla="*/ 54429 w 2749807"/>
              <a:gd name="connsiteY1" fmla="*/ 0 h 217715"/>
              <a:gd name="connsiteX2" fmla="*/ 2749507 w 2749807"/>
              <a:gd name="connsiteY2" fmla="*/ 0 h 217715"/>
              <a:gd name="connsiteX3" fmla="*/ 2748644 w 2749807"/>
              <a:gd name="connsiteY3" fmla="*/ 217715 h 217715"/>
              <a:gd name="connsiteX4" fmla="*/ 0 w 2749807"/>
              <a:gd name="connsiteY4" fmla="*/ 217715 h 217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807" h="217715">
                <a:moveTo>
                  <a:pt x="0" y="217715"/>
                </a:moveTo>
                <a:lnTo>
                  <a:pt x="54429" y="0"/>
                </a:lnTo>
                <a:lnTo>
                  <a:pt x="2749507" y="0"/>
                </a:lnTo>
                <a:cubicBezTo>
                  <a:pt x="2750819" y="72572"/>
                  <a:pt x="2747332" y="145143"/>
                  <a:pt x="2748644" y="217715"/>
                </a:cubicBezTo>
                <a:lnTo>
                  <a:pt x="0" y="217715"/>
                </a:lnTo>
                <a:close/>
              </a:path>
            </a:pathLst>
          </a:custGeom>
          <a:solidFill>
            <a:srgbClr val="1F4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a:extLst>
              <a:ext uri="{FF2B5EF4-FFF2-40B4-BE49-F238E27FC236}">
                <a16:creationId xmlns:a16="http://schemas.microsoft.com/office/drawing/2014/main" id="{0AAFA057-E4E0-4FE5-9481-BA1BCC201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3800" y="283827"/>
            <a:ext cx="1260000" cy="777733"/>
          </a:xfrm>
          <a:prstGeom prst="rect">
            <a:avLst/>
          </a:prstGeom>
        </p:spPr>
      </p:pic>
      <p:sp>
        <p:nvSpPr>
          <p:cNvPr id="13" name="灯片编号占位符 3">
            <a:extLst>
              <a:ext uri="{FF2B5EF4-FFF2-40B4-BE49-F238E27FC236}">
                <a16:creationId xmlns:a16="http://schemas.microsoft.com/office/drawing/2014/main" id="{351CE52D-E347-4647-A4AA-E85630F9A239}"/>
              </a:ext>
            </a:extLst>
          </p:cNvPr>
          <p:cNvSpPr>
            <a:spLocks noGrp="1"/>
          </p:cNvSpPr>
          <p:nvPr>
            <p:ph type="sldNum" sz="quarter" idx="12"/>
          </p:nvPr>
        </p:nvSpPr>
        <p:spPr>
          <a:xfrm>
            <a:off x="9447885" y="6561361"/>
            <a:ext cx="2743200" cy="365125"/>
          </a:xfrm>
        </p:spPr>
        <p:txBody>
          <a:bodyPr/>
          <a:lstStyle/>
          <a:p>
            <a:fld id="{2EEFC946-6D13-4F8C-9740-992A906A613E}" type="slidenum">
              <a:rPr lang="zh-CN" altLang="en-US" smtClean="0"/>
              <a:pPr/>
              <a:t>‹#›</a:t>
            </a:fld>
            <a:endParaRPr lang="zh-CN" altLang="en-US" dirty="0"/>
          </a:p>
        </p:txBody>
      </p:sp>
      <p:sp>
        <p:nvSpPr>
          <p:cNvPr id="10" name="标题占位符 1"/>
          <p:cNvSpPr>
            <a:spLocks noGrp="1"/>
          </p:cNvSpPr>
          <p:nvPr>
            <p:ph type="title"/>
          </p:nvPr>
        </p:nvSpPr>
        <p:spPr>
          <a:xfrm>
            <a:off x="911663" y="302326"/>
            <a:ext cx="10515600" cy="58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defRPr lang="zh-CN" altLang="en-US" sz="3600" b="1" dirty="0">
                <a:solidFill>
                  <a:srgbClr val="1F4B70"/>
                </a:solidFill>
                <a:latin typeface="微软雅黑" panose="020B0503020204020204" pitchFamily="34" charset="-122"/>
                <a:ea typeface="微软雅黑" panose="020B0503020204020204" pitchFamily="34" charset="-122"/>
                <a:cs typeface="+mn-ea"/>
              </a:defRPr>
            </a:lvl1pPr>
          </a:lstStyle>
          <a:p>
            <a:pPr marL="0" lvl="0"/>
            <a:endParaRPr lang="zh-CN" altLang="en-US" dirty="0"/>
          </a:p>
        </p:txBody>
      </p:sp>
      <p:sp>
        <p:nvSpPr>
          <p:cNvPr id="12" name="文本占位符 2"/>
          <p:cNvSpPr>
            <a:spLocks noGrp="1"/>
          </p:cNvSpPr>
          <p:nvPr>
            <p:ph idx="1" hasCustomPrompt="1"/>
          </p:nvPr>
        </p:nvSpPr>
        <p:spPr>
          <a:xfrm>
            <a:off x="911663" y="1443019"/>
            <a:ext cx="10515600" cy="4526583"/>
          </a:xfrm>
          <a:prstGeom prst="rect">
            <a:avLst/>
          </a:prstGeom>
        </p:spPr>
        <p:txBody>
          <a:bodyPr vert="horz" lIns="91440" tIns="45720" rIns="91440" bIns="45720" rtlCol="0">
            <a:normAutofit/>
          </a:bodyPr>
          <a:lstStyle>
            <a:lvl1pPr marL="514350" indent="-514350">
              <a:lnSpc>
                <a:spcPct val="150000"/>
              </a:lnSpc>
              <a:buClrTx/>
              <a:buFont typeface="Wingdings" panose="05000000000000000000" pitchFamily="2" charset="2"/>
              <a:buChar char="Ø"/>
              <a:defRPr>
                <a:latin typeface="Arial" panose="020B0604020202020204" pitchFamily="34" charset="0"/>
                <a:ea typeface="楷体" panose="02010609060101010101" pitchFamily="49" charset="-122"/>
                <a:cs typeface="Arial" panose="020B0604020202020204" pitchFamily="34" charset="0"/>
              </a:defRPr>
            </a:lvl1pPr>
            <a:lvl2pPr>
              <a:lnSpc>
                <a:spcPct val="150000"/>
              </a:lnSpc>
              <a:defRPr>
                <a:latin typeface="Arial" panose="020B0604020202020204" pitchFamily="34" charset="0"/>
                <a:ea typeface="楷体" panose="02010609060101010101" pitchFamily="49" charset="-122"/>
                <a:cs typeface="Arial" panose="020B0604020202020204" pitchFamily="34" charset="0"/>
              </a:defRPr>
            </a:lvl2pPr>
            <a:lvl3pPr marL="1143000" indent="-228600">
              <a:lnSpc>
                <a:spcPct val="150000"/>
              </a:lnSpc>
              <a:buFont typeface="黑体" panose="02010609060101010101" pitchFamily="49" charset="-122"/>
              <a:buChar char="-"/>
              <a:defRPr>
                <a:latin typeface="Arial" panose="020B0604020202020204" pitchFamily="34" charset="0"/>
                <a:ea typeface="楷体" panose="02010609060101010101" pitchFamily="49" charset="-122"/>
                <a:cs typeface="Arial" panose="020B0604020202020204" pitchFamily="34" charset="0"/>
              </a:defRPr>
            </a:lvl3pPr>
            <a:lvl4pPr>
              <a:lnSpc>
                <a:spcPct val="150000"/>
              </a:lnSpc>
              <a:defRPr>
                <a:latin typeface="楷体" panose="02010609060101010101" pitchFamily="49" charset="-122"/>
                <a:ea typeface="楷体" panose="02010609060101010101" pitchFamily="49" charset="-122"/>
              </a:defRPr>
            </a:lvl4pPr>
            <a:lvl5pPr>
              <a:lnSpc>
                <a:spcPct val="150000"/>
              </a:lnSpc>
              <a:defRPr>
                <a:latin typeface="楷体" panose="02010609060101010101" pitchFamily="49" charset="-122"/>
                <a:ea typeface="楷体" panose="02010609060101010101" pitchFamily="49" charset="-122"/>
              </a:defRPr>
            </a:lvl5pPr>
          </a:lstStyle>
          <a:p>
            <a:pPr lvl="0"/>
            <a:r>
              <a:rPr lang="zh-CN" altLang="en-US" dirty="0"/>
              <a:t>编辑母版文本</a:t>
            </a:r>
            <a:r>
              <a:rPr lang="zh-CN" altLang="en-US" dirty="0" smtClean="0"/>
              <a:t>样式</a:t>
            </a:r>
            <a:r>
              <a:rPr lang="en-US" altLang="zh-CN" dirty="0" smtClean="0"/>
              <a:t>c</a:t>
            </a:r>
            <a:endParaRPr lang="zh-CN" altLang="en-US" dirty="0"/>
          </a:p>
          <a:p>
            <a:pPr lvl="1"/>
            <a:r>
              <a:rPr lang="zh-CN" altLang="en-US" dirty="0"/>
              <a:t>第二</a:t>
            </a:r>
            <a:r>
              <a:rPr lang="zh-CN" altLang="en-US" dirty="0" smtClean="0"/>
              <a:t>级</a:t>
            </a:r>
            <a:r>
              <a:rPr lang="en-US" altLang="zh-CN" dirty="0" smtClean="0"/>
              <a:t>c</a:t>
            </a:r>
          </a:p>
          <a:p>
            <a:pPr lvl="2"/>
            <a:r>
              <a:rPr lang="zh-CN" altLang="en-US" dirty="0" smtClean="0"/>
              <a:t>第三级</a:t>
            </a:r>
            <a:r>
              <a:rPr lang="en-US" altLang="zh-CN" dirty="0" smtClean="0"/>
              <a:t>A</a:t>
            </a:r>
            <a:endParaRPr lang="zh-CN" altLang="en-US" dirty="0"/>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4732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9E8DD3-A479-4D6C-868F-45B3AA897CA2}"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6" name="燕尾形 5"/>
          <p:cNvSpPr/>
          <p:nvPr userDrawn="1"/>
        </p:nvSpPr>
        <p:spPr>
          <a:xfrm>
            <a:off x="282498" y="356658"/>
            <a:ext cx="351625" cy="43879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 name="燕尾形 6"/>
          <p:cNvSpPr/>
          <p:nvPr userDrawn="1"/>
        </p:nvSpPr>
        <p:spPr>
          <a:xfrm>
            <a:off x="560038" y="356658"/>
            <a:ext cx="351625" cy="43879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 name="平行四边形 8">
            <a:extLst>
              <a:ext uri="{FF2B5EF4-FFF2-40B4-BE49-F238E27FC236}">
                <a16:creationId xmlns:a16="http://schemas.microsoft.com/office/drawing/2014/main" id="{6B3D172A-9EDE-4715-8A00-E46EE4C14BA8}"/>
              </a:ext>
            </a:extLst>
          </p:cNvPr>
          <p:cNvSpPr/>
          <p:nvPr userDrawn="1"/>
        </p:nvSpPr>
        <p:spPr>
          <a:xfrm>
            <a:off x="9697963" y="6298952"/>
            <a:ext cx="2501435" cy="212531"/>
          </a:xfrm>
          <a:custGeom>
            <a:avLst/>
            <a:gdLst>
              <a:gd name="connsiteX0" fmla="*/ 0 w 1870529"/>
              <a:gd name="connsiteY0" fmla="*/ 159398 h 159398"/>
              <a:gd name="connsiteX1" fmla="*/ 39850 w 1870529"/>
              <a:gd name="connsiteY1" fmla="*/ 0 h 159398"/>
              <a:gd name="connsiteX2" fmla="*/ 1870529 w 1870529"/>
              <a:gd name="connsiteY2" fmla="*/ 0 h 159398"/>
              <a:gd name="connsiteX3" fmla="*/ 1830680 w 1870529"/>
              <a:gd name="connsiteY3" fmla="*/ 159398 h 159398"/>
              <a:gd name="connsiteX4" fmla="*/ 0 w 1870529"/>
              <a:gd name="connsiteY4" fmla="*/ 159398 h 159398"/>
              <a:gd name="connsiteX0" fmla="*/ 0 w 1876076"/>
              <a:gd name="connsiteY0" fmla="*/ 159398 h 159398"/>
              <a:gd name="connsiteX1" fmla="*/ 39850 w 1876076"/>
              <a:gd name="connsiteY1" fmla="*/ 0 h 159398"/>
              <a:gd name="connsiteX2" fmla="*/ 1870529 w 1876076"/>
              <a:gd name="connsiteY2" fmla="*/ 0 h 159398"/>
              <a:gd name="connsiteX3" fmla="*/ 1876076 w 1876076"/>
              <a:gd name="connsiteY3" fmla="*/ 159398 h 159398"/>
              <a:gd name="connsiteX4" fmla="*/ 0 w 1876076"/>
              <a:gd name="connsiteY4" fmla="*/ 159398 h 159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076" h="159398">
                <a:moveTo>
                  <a:pt x="0" y="159398"/>
                </a:moveTo>
                <a:lnTo>
                  <a:pt x="39850" y="0"/>
                </a:lnTo>
                <a:lnTo>
                  <a:pt x="1870529" y="0"/>
                </a:lnTo>
                <a:lnTo>
                  <a:pt x="1876076" y="159398"/>
                </a:lnTo>
                <a:lnTo>
                  <a:pt x="0" y="159398"/>
                </a:lnTo>
                <a:close/>
              </a:path>
            </a:pathLst>
          </a:custGeom>
          <a:solidFill>
            <a:srgbClr val="E88D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平行四边形 7">
            <a:extLst>
              <a:ext uri="{FF2B5EF4-FFF2-40B4-BE49-F238E27FC236}">
                <a16:creationId xmlns:a16="http://schemas.microsoft.com/office/drawing/2014/main" id="{0680BB9B-5B60-41AE-9EA0-1411F8CE7903}"/>
              </a:ext>
            </a:extLst>
          </p:cNvPr>
          <p:cNvSpPr/>
          <p:nvPr userDrawn="1"/>
        </p:nvSpPr>
        <p:spPr>
          <a:xfrm>
            <a:off x="8556171" y="6598569"/>
            <a:ext cx="3637368" cy="290287"/>
          </a:xfrm>
          <a:custGeom>
            <a:avLst/>
            <a:gdLst>
              <a:gd name="connsiteX0" fmla="*/ 0 w 2803073"/>
              <a:gd name="connsiteY0" fmla="*/ 217715 h 217715"/>
              <a:gd name="connsiteX1" fmla="*/ 54429 w 2803073"/>
              <a:gd name="connsiteY1" fmla="*/ 0 h 217715"/>
              <a:gd name="connsiteX2" fmla="*/ 2803073 w 2803073"/>
              <a:gd name="connsiteY2" fmla="*/ 0 h 217715"/>
              <a:gd name="connsiteX3" fmla="*/ 2748644 w 2803073"/>
              <a:gd name="connsiteY3" fmla="*/ 217715 h 217715"/>
              <a:gd name="connsiteX4" fmla="*/ 0 w 2803073"/>
              <a:gd name="connsiteY4" fmla="*/ 217715 h 217715"/>
              <a:gd name="connsiteX0" fmla="*/ 0 w 2777133"/>
              <a:gd name="connsiteY0" fmla="*/ 217715 h 217715"/>
              <a:gd name="connsiteX1" fmla="*/ 54429 w 2777133"/>
              <a:gd name="connsiteY1" fmla="*/ 0 h 217715"/>
              <a:gd name="connsiteX2" fmla="*/ 2777133 w 2777133"/>
              <a:gd name="connsiteY2" fmla="*/ 0 h 217715"/>
              <a:gd name="connsiteX3" fmla="*/ 2748644 w 2777133"/>
              <a:gd name="connsiteY3" fmla="*/ 217715 h 217715"/>
              <a:gd name="connsiteX4" fmla="*/ 0 w 2777133"/>
              <a:gd name="connsiteY4" fmla="*/ 217715 h 217715"/>
              <a:gd name="connsiteX0" fmla="*/ 0 w 2748644"/>
              <a:gd name="connsiteY0" fmla="*/ 217715 h 217715"/>
              <a:gd name="connsiteX1" fmla="*/ 54429 w 2748644"/>
              <a:gd name="connsiteY1" fmla="*/ 0 h 217715"/>
              <a:gd name="connsiteX2" fmla="*/ 2744707 w 2748644"/>
              <a:gd name="connsiteY2" fmla="*/ 0 h 217715"/>
              <a:gd name="connsiteX3" fmla="*/ 2748644 w 2748644"/>
              <a:gd name="connsiteY3" fmla="*/ 217715 h 217715"/>
              <a:gd name="connsiteX4" fmla="*/ 0 w 2748644"/>
              <a:gd name="connsiteY4" fmla="*/ 217715 h 217715"/>
              <a:gd name="connsiteX0" fmla="*/ 0 w 2749807"/>
              <a:gd name="connsiteY0" fmla="*/ 217715 h 217715"/>
              <a:gd name="connsiteX1" fmla="*/ 54429 w 2749807"/>
              <a:gd name="connsiteY1" fmla="*/ 0 h 217715"/>
              <a:gd name="connsiteX2" fmla="*/ 2749507 w 2749807"/>
              <a:gd name="connsiteY2" fmla="*/ 0 h 217715"/>
              <a:gd name="connsiteX3" fmla="*/ 2748644 w 2749807"/>
              <a:gd name="connsiteY3" fmla="*/ 217715 h 217715"/>
              <a:gd name="connsiteX4" fmla="*/ 0 w 2749807"/>
              <a:gd name="connsiteY4" fmla="*/ 217715 h 217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807" h="217715">
                <a:moveTo>
                  <a:pt x="0" y="217715"/>
                </a:moveTo>
                <a:lnTo>
                  <a:pt x="54429" y="0"/>
                </a:lnTo>
                <a:lnTo>
                  <a:pt x="2749507" y="0"/>
                </a:lnTo>
                <a:cubicBezTo>
                  <a:pt x="2750819" y="72572"/>
                  <a:pt x="2747332" y="145143"/>
                  <a:pt x="2748644" y="217715"/>
                </a:cubicBezTo>
                <a:lnTo>
                  <a:pt x="0" y="217715"/>
                </a:lnTo>
                <a:close/>
              </a:path>
            </a:pathLst>
          </a:custGeom>
          <a:solidFill>
            <a:srgbClr val="1F4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1" name="图片 10">
            <a:extLst>
              <a:ext uri="{FF2B5EF4-FFF2-40B4-BE49-F238E27FC236}">
                <a16:creationId xmlns:a16="http://schemas.microsoft.com/office/drawing/2014/main" id="{0AAFA057-E4E0-4FE5-9481-BA1BCC201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3800" y="283827"/>
            <a:ext cx="1260000" cy="777733"/>
          </a:xfrm>
          <a:prstGeom prst="rect">
            <a:avLst/>
          </a:prstGeom>
        </p:spPr>
      </p:pic>
      <p:sp>
        <p:nvSpPr>
          <p:cNvPr id="13" name="灯片编号占位符 3">
            <a:extLst>
              <a:ext uri="{FF2B5EF4-FFF2-40B4-BE49-F238E27FC236}">
                <a16:creationId xmlns:a16="http://schemas.microsoft.com/office/drawing/2014/main" id="{351CE52D-E347-4647-A4AA-E85630F9A239}"/>
              </a:ext>
            </a:extLst>
          </p:cNvPr>
          <p:cNvSpPr>
            <a:spLocks noGrp="1"/>
          </p:cNvSpPr>
          <p:nvPr>
            <p:ph type="sldNum" sz="quarter" idx="12"/>
          </p:nvPr>
        </p:nvSpPr>
        <p:spPr>
          <a:xfrm>
            <a:off x="9447885" y="6561361"/>
            <a:ext cx="2743200" cy="365125"/>
          </a:xfrm>
        </p:spPr>
        <p:txBody>
          <a:bodyPr/>
          <a:lstStyle/>
          <a:p>
            <a:fld id="{2EEFC946-6D13-4F8C-9740-992A906A613E}" type="slidenum">
              <a:rPr lang="zh-CN" altLang="en-US" smtClean="0"/>
              <a:pPr/>
              <a:t>‹#›</a:t>
            </a:fld>
            <a:endParaRPr lang="zh-CN" altLang="en-US" dirty="0"/>
          </a:p>
        </p:txBody>
      </p:sp>
      <p:sp>
        <p:nvSpPr>
          <p:cNvPr id="10" name="标题占位符 1"/>
          <p:cNvSpPr>
            <a:spLocks noGrp="1"/>
          </p:cNvSpPr>
          <p:nvPr>
            <p:ph type="title"/>
          </p:nvPr>
        </p:nvSpPr>
        <p:spPr>
          <a:xfrm>
            <a:off x="911663" y="302326"/>
            <a:ext cx="10515600" cy="58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97" tIns="43348" rIns="86697" bIns="43348">
            <a:spAutoFit/>
          </a:bodyPr>
          <a:lstStyle>
            <a:lvl1pPr>
              <a:defRPr lang="zh-CN" altLang="en-US" sz="3600" b="1" dirty="0">
                <a:solidFill>
                  <a:srgbClr val="1F4B70"/>
                </a:solidFill>
                <a:latin typeface="微软雅黑" panose="020B0503020204020204" pitchFamily="34" charset="-122"/>
                <a:ea typeface="微软雅黑" panose="020B0503020204020204" pitchFamily="34" charset="-122"/>
                <a:cs typeface="+mn-ea"/>
              </a:defRPr>
            </a:lvl1pPr>
          </a:lstStyle>
          <a:p>
            <a:pPr marL="0" lvl="0"/>
            <a:endParaRPr lang="zh-CN" altLang="en-US" dirty="0"/>
          </a:p>
        </p:txBody>
      </p:sp>
    </p:spTree>
    <p:extLst>
      <p:ext uri="{BB962C8B-B14F-4D97-AF65-F5344CB8AC3E}">
        <p14:creationId xmlns:p14="http://schemas.microsoft.com/office/powerpoint/2010/main" val="331494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New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64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6DE58AD6-4F1A-4E05-8AC6-2B39365D8D14}" type="datetime1">
              <a:rPr lang="zh-CN" altLang="en-US" smtClean="0"/>
              <a:t>2023/7/6</a:t>
            </a:fld>
            <a:endParaRPr lang="zh-CN" altLang="en-US"/>
          </a:p>
        </p:txBody>
      </p:sp>
      <p:sp>
        <p:nvSpPr>
          <p:cNvPr id="5" name="页脚占位符 4"/>
          <p:cNvSpPr>
            <a:spLocks noGrp="1"/>
          </p:cNvSpPr>
          <p:nvPr>
            <p:ph type="ftr" sz="quarter" idx="11"/>
          </p:nvPr>
        </p:nvSpPr>
        <p:spPr/>
        <p:txBody>
          <a:bodyPr/>
          <a:lstStyle/>
          <a:p>
            <a:r>
              <a:rPr lang="en-US" altLang="zh-CN" smtClean="0"/>
              <a:t>CUMCM2022C</a:t>
            </a:r>
            <a:endParaRPr lang="zh-CN" altLang="en-US"/>
          </a:p>
        </p:txBody>
      </p:sp>
      <p:sp>
        <p:nvSpPr>
          <p:cNvPr id="6" name="灯片编号占位符 5"/>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208811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E08F507-EFB3-4EEC-8A8C-250217C5E1AC}" type="datetime1">
              <a:rPr lang="zh-CN" altLang="en-US" smtClean="0"/>
              <a:t>2023/7/6</a:t>
            </a:fld>
            <a:endParaRPr lang="zh-CN" altLang="en-US"/>
          </a:p>
        </p:txBody>
      </p:sp>
      <p:sp>
        <p:nvSpPr>
          <p:cNvPr id="5" name="页脚占位符 4"/>
          <p:cNvSpPr>
            <a:spLocks noGrp="1"/>
          </p:cNvSpPr>
          <p:nvPr>
            <p:ph type="ftr" sz="quarter" idx="11"/>
          </p:nvPr>
        </p:nvSpPr>
        <p:spPr/>
        <p:txBody>
          <a:bodyPr/>
          <a:lstStyle/>
          <a:p>
            <a:r>
              <a:rPr lang="en-US" altLang="zh-CN" smtClean="0"/>
              <a:t>CUMCM2022C</a:t>
            </a:r>
            <a:endParaRPr lang="zh-CN" altLang="en-US"/>
          </a:p>
        </p:txBody>
      </p:sp>
      <p:sp>
        <p:nvSpPr>
          <p:cNvPr id="6" name="灯片编号占位符 5"/>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3922314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8B4404A-01B5-4F16-9473-87429A0C4F49}" type="datetime1">
              <a:rPr lang="zh-CN" altLang="en-US" smtClean="0"/>
              <a:t>2023/7/6</a:t>
            </a:fld>
            <a:endParaRPr lang="zh-CN" altLang="en-US"/>
          </a:p>
        </p:txBody>
      </p:sp>
      <p:sp>
        <p:nvSpPr>
          <p:cNvPr id="6" name="页脚占位符 5"/>
          <p:cNvSpPr>
            <a:spLocks noGrp="1"/>
          </p:cNvSpPr>
          <p:nvPr>
            <p:ph type="ftr" sz="quarter" idx="11"/>
          </p:nvPr>
        </p:nvSpPr>
        <p:spPr/>
        <p:txBody>
          <a:bodyPr/>
          <a:lstStyle/>
          <a:p>
            <a:r>
              <a:rPr lang="en-US" altLang="zh-CN" smtClean="0"/>
              <a:t>CUMCM2022C</a:t>
            </a:r>
            <a:endParaRPr lang="zh-CN" altLang="en-US"/>
          </a:p>
        </p:txBody>
      </p:sp>
      <p:sp>
        <p:nvSpPr>
          <p:cNvPr id="7" name="灯片编号占位符 6"/>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1196302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929C3F-5E51-4D3A-9328-9FBF0C9871CF}" type="datetime1">
              <a:rPr lang="zh-CN" altLang="en-US" smtClean="0"/>
              <a:t>2023/7/6</a:t>
            </a:fld>
            <a:endParaRPr lang="zh-CN" altLang="en-US"/>
          </a:p>
        </p:txBody>
      </p:sp>
      <p:sp>
        <p:nvSpPr>
          <p:cNvPr id="8" name="页脚占位符 7"/>
          <p:cNvSpPr>
            <a:spLocks noGrp="1"/>
          </p:cNvSpPr>
          <p:nvPr>
            <p:ph type="ftr" sz="quarter" idx="11"/>
          </p:nvPr>
        </p:nvSpPr>
        <p:spPr/>
        <p:txBody>
          <a:bodyPr/>
          <a:lstStyle/>
          <a:p>
            <a:r>
              <a:rPr lang="en-US" altLang="zh-CN" smtClean="0"/>
              <a:t>CUMCM2022C</a:t>
            </a:r>
            <a:endParaRPr lang="zh-CN" altLang="en-US"/>
          </a:p>
        </p:txBody>
      </p:sp>
      <p:sp>
        <p:nvSpPr>
          <p:cNvPr id="9" name="灯片编号占位符 8"/>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55814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ED97D5-E3AB-4C22-B045-501B883358C5}" type="datetime1">
              <a:rPr lang="zh-CN" altLang="en-US" smtClean="0"/>
              <a:t>2023/7/6</a:t>
            </a:fld>
            <a:endParaRPr lang="zh-CN" altLang="en-US"/>
          </a:p>
        </p:txBody>
      </p:sp>
      <p:sp>
        <p:nvSpPr>
          <p:cNvPr id="4" name="页脚占位符 3"/>
          <p:cNvSpPr>
            <a:spLocks noGrp="1"/>
          </p:cNvSpPr>
          <p:nvPr>
            <p:ph type="ftr" sz="quarter" idx="11"/>
          </p:nvPr>
        </p:nvSpPr>
        <p:spPr/>
        <p:txBody>
          <a:bodyPr/>
          <a:lstStyle/>
          <a:p>
            <a:r>
              <a:rPr lang="en-US" altLang="zh-CN" smtClean="0"/>
              <a:t>CUMCM2022C</a:t>
            </a:r>
            <a:endParaRPr lang="zh-CN" altLang="en-US"/>
          </a:p>
        </p:txBody>
      </p:sp>
      <p:sp>
        <p:nvSpPr>
          <p:cNvPr id="5" name="灯片编号占位符 4"/>
          <p:cNvSpPr>
            <a:spLocks noGrp="1"/>
          </p:cNvSpPr>
          <p:nvPr>
            <p:ph type="sldNum" sz="quarter" idx="12"/>
          </p:nvPr>
        </p:nvSpPr>
        <p:spPr/>
        <p:txBody>
          <a:body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395034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86150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650380"/>
            <a:ext cx="10515600" cy="4526583"/>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5E25A-72AF-4B9C-BDDF-31EBAE55B9F1}" type="datetime1">
              <a:rPr lang="zh-CN" altLang="en-US" smtClean="0"/>
              <a:t>2023/7/6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smtClean="0"/>
              <a:t>CUMCM2022C</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080A3D-F044-46E4-9FB2-AFDCE6D13139}" type="slidenum">
              <a:rPr lang="zh-CN" altLang="en-US" smtClean="0"/>
              <a:t>‹#›</a:t>
            </a:fld>
            <a:endParaRPr lang="zh-CN" altLang="en-US"/>
          </a:p>
        </p:txBody>
      </p:sp>
    </p:spTree>
    <p:extLst>
      <p:ext uri="{BB962C8B-B14F-4D97-AF65-F5344CB8AC3E}">
        <p14:creationId xmlns:p14="http://schemas.microsoft.com/office/powerpoint/2010/main" val="270210603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1"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p:txStyles>
    <p:titleStyle>
      <a:lvl1pPr algn="l" defTabSz="914400" rtl="0" eaLnBrk="1" latinLnBrk="0" hangingPunct="1">
        <a:lnSpc>
          <a:spcPct val="90000"/>
        </a:lnSpc>
        <a:spcBef>
          <a:spcPct val="0"/>
        </a:spcBef>
        <a:buNone/>
        <a:defRPr sz="36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等线" panose="02010600030101010101" pitchFamily="2" charset="-122"/>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524000" y="1266568"/>
            <a:ext cx="9387016" cy="1742302"/>
          </a:xfrm>
        </p:spPr>
        <p:txBody>
          <a:bodyPr>
            <a:normAutofit fontScale="90000"/>
          </a:bodyPr>
          <a:lstStyle/>
          <a:p>
            <a:r>
              <a:rPr lang="zh-CN" altLang="en-US" dirty="0" smtClean="0">
                <a:solidFill>
                  <a:srgbClr val="C00000"/>
                </a:solidFill>
                <a:latin typeface="Arial" panose="020B0604020202020204" pitchFamily="34" charset="0"/>
                <a:cs typeface="Arial" panose="020B0604020202020204" pitchFamily="34" charset="0"/>
              </a:rPr>
              <a:t>古代</a:t>
            </a:r>
            <a:r>
              <a:rPr lang="zh-CN" altLang="en-US" dirty="0">
                <a:solidFill>
                  <a:srgbClr val="C00000"/>
                </a:solidFill>
                <a:latin typeface="Arial" panose="020B0604020202020204" pitchFamily="34" charset="0"/>
                <a:cs typeface="Arial" panose="020B0604020202020204" pitchFamily="34" charset="0"/>
              </a:rPr>
              <a:t>玻璃制品的成分析与鉴别</a:t>
            </a:r>
            <a:r>
              <a:rPr lang="en-US" altLang="zh-CN" dirty="0" smtClean="0">
                <a:solidFill>
                  <a:srgbClr val="C00000"/>
                </a:solidFill>
                <a:latin typeface="Arial" panose="020B0604020202020204" pitchFamily="34" charset="0"/>
                <a:cs typeface="Arial" panose="020B0604020202020204" pitchFamily="34" charset="0"/>
              </a:rPr>
              <a:t/>
            </a:r>
            <a:br>
              <a:rPr lang="en-US" altLang="zh-CN" dirty="0" smtClean="0">
                <a:solidFill>
                  <a:srgbClr val="C00000"/>
                </a:solidFill>
                <a:latin typeface="Arial" panose="020B0604020202020204" pitchFamily="34" charset="0"/>
                <a:cs typeface="Arial" panose="020B0604020202020204" pitchFamily="34" charset="0"/>
              </a:rPr>
            </a:br>
            <a:r>
              <a:rPr lang="en-US" altLang="zh-CN" dirty="0">
                <a:solidFill>
                  <a:srgbClr val="C00000"/>
                </a:solidFill>
                <a:latin typeface="Arial" panose="020B0604020202020204" pitchFamily="34" charset="0"/>
                <a:cs typeface="Arial" panose="020B0604020202020204" pitchFamily="34" charset="0"/>
              </a:rPr>
              <a:t> </a:t>
            </a:r>
            <a:r>
              <a:rPr lang="en-US" altLang="zh-CN" dirty="0" smtClean="0">
                <a:solidFill>
                  <a:srgbClr val="C00000"/>
                </a:solidFill>
                <a:latin typeface="Arial" panose="020B0604020202020204" pitchFamily="34" charset="0"/>
                <a:cs typeface="Arial" panose="020B0604020202020204" pitchFamily="34" charset="0"/>
              </a:rPr>
              <a:t>                                </a:t>
            </a:r>
            <a:r>
              <a:rPr lang="en-US" altLang="zh-CN" sz="4800" dirty="0" smtClean="0">
                <a:solidFill>
                  <a:srgbClr val="C00000"/>
                </a:solidFill>
                <a:latin typeface="Arial" panose="020B0604020202020204" pitchFamily="34" charset="0"/>
                <a:cs typeface="Arial" panose="020B0604020202020204" pitchFamily="34" charset="0"/>
              </a:rPr>
              <a:t>-</a:t>
            </a:r>
            <a:r>
              <a:rPr lang="en-US" altLang="zh-CN" sz="3600" dirty="0" smtClean="0">
                <a:solidFill>
                  <a:srgbClr val="C00000"/>
                </a:solidFill>
                <a:latin typeface="Arial" panose="020B0604020202020204" pitchFamily="34" charset="0"/>
                <a:cs typeface="Arial" panose="020B0604020202020204" pitchFamily="34" charset="0"/>
              </a:rPr>
              <a:t>CUMCM2022C</a:t>
            </a:r>
            <a:r>
              <a:rPr lang="zh-CN" altLang="en-US" sz="3600" dirty="0" smtClean="0">
                <a:solidFill>
                  <a:srgbClr val="C00000"/>
                </a:solidFill>
                <a:latin typeface="Arial" panose="020B0604020202020204" pitchFamily="34" charset="0"/>
                <a:cs typeface="Arial" panose="020B0604020202020204" pitchFamily="34" charset="0"/>
              </a:rPr>
              <a:t>题</a:t>
            </a:r>
            <a:r>
              <a:rPr lang="zh-CN" altLang="en-US" sz="4800" dirty="0" smtClean="0">
                <a:solidFill>
                  <a:srgbClr val="C00000"/>
                </a:solidFill>
                <a:latin typeface="Arial" panose="020B0604020202020204" pitchFamily="34" charset="0"/>
                <a:cs typeface="Arial" panose="020B0604020202020204" pitchFamily="34" charset="0"/>
              </a:rPr>
              <a:t> </a:t>
            </a:r>
            <a:endParaRPr lang="zh-CN" altLang="en-US" sz="6000" dirty="0">
              <a:solidFill>
                <a:srgbClr val="C00000"/>
              </a:solidFill>
              <a:latin typeface="Arial" panose="020B0604020202020204" pitchFamily="34" charset="0"/>
              <a:cs typeface="Arial" panose="020B0604020202020204" pitchFamily="34" charset="0"/>
            </a:endParaRPr>
          </a:p>
        </p:txBody>
      </p:sp>
      <p:sp>
        <p:nvSpPr>
          <p:cNvPr id="5" name="副标题 4"/>
          <p:cNvSpPr>
            <a:spLocks noGrp="1"/>
          </p:cNvSpPr>
          <p:nvPr>
            <p:ph type="subTitle" idx="1"/>
          </p:nvPr>
        </p:nvSpPr>
        <p:spPr>
          <a:xfrm>
            <a:off x="3705922" y="3817628"/>
            <a:ext cx="4780156" cy="1655762"/>
          </a:xfrm>
        </p:spPr>
        <p:txBody>
          <a:bodyPr/>
          <a:lstStyle/>
          <a:p>
            <a:r>
              <a:rPr lang="zh-CN" altLang="en-US" dirty="0"/>
              <a:t>邹猛</a:t>
            </a:r>
            <a:endParaRPr lang="en-US" altLang="zh-CN" dirty="0"/>
          </a:p>
          <a:p>
            <a:r>
              <a:rPr lang="zh-CN" altLang="en-US" dirty="0"/>
              <a:t>华中科技大学数学与统计学院</a:t>
            </a:r>
            <a:endParaRPr lang="en-US" altLang="zh-CN" dirty="0"/>
          </a:p>
          <a:p>
            <a:r>
              <a:rPr lang="en-US" altLang="zh-CN" dirty="0">
                <a:latin typeface="Arial" panose="020B0604020202020204" pitchFamily="34" charset="0"/>
                <a:cs typeface="Arial" panose="020B0604020202020204" pitchFamily="34" charset="0"/>
              </a:rPr>
              <a:t>zoumeng@hust.edu.cn</a:t>
            </a:r>
          </a:p>
        </p:txBody>
      </p:sp>
    </p:spTree>
    <p:extLst>
      <p:ext uri="{BB962C8B-B14F-4D97-AF65-F5344CB8AC3E}">
        <p14:creationId xmlns:p14="http://schemas.microsoft.com/office/powerpoint/2010/main" val="198179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3A19ED6-F813-4011-9C27-292F9E34BC04}"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10</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1-1</a:t>
            </a:r>
            <a:endParaRPr lang="zh-CN" altLang="en-US" dirty="0"/>
          </a:p>
        </p:txBody>
      </p:sp>
      <p:sp>
        <p:nvSpPr>
          <p:cNvPr id="6" name="内容占位符 5"/>
          <p:cNvSpPr>
            <a:spLocks noGrp="1"/>
          </p:cNvSpPr>
          <p:nvPr>
            <p:ph idx="1"/>
          </p:nvPr>
        </p:nvSpPr>
        <p:spPr/>
        <p:txBody>
          <a:bodyPr/>
          <a:lstStyle/>
          <a:p>
            <a:r>
              <a:rPr lang="zh-CN" altLang="en-US" dirty="0" smtClean="0"/>
              <a:t>表面风化和纹饰的关系</a:t>
            </a:r>
            <a:endParaRPr lang="en-US" altLang="zh-CN" dirty="0" smtClean="0"/>
          </a:p>
          <a:p>
            <a:r>
              <a:rPr lang="zh-CN" altLang="en-US" dirty="0" smtClean="0"/>
              <a:t>构建列联表</a:t>
            </a:r>
            <a:endParaRPr lang="en-US" altLang="zh-CN" dirty="0" smtClean="0"/>
          </a:p>
          <a:p>
            <a:r>
              <a:rPr lang="zh-CN" altLang="en-US" dirty="0" smtClean="0"/>
              <a:t>统计量 </a:t>
            </a:r>
            <a:r>
              <a:rPr lang="en-US" altLang="zh-CN" dirty="0" smtClean="0"/>
              <a:t>4.9565</a:t>
            </a:r>
          </a:p>
          <a:p>
            <a:r>
              <a:rPr lang="en-US" altLang="zh-CN" dirty="0" smtClean="0"/>
              <a:t>p </a:t>
            </a:r>
            <a:r>
              <a:rPr lang="zh-CN" altLang="en-US" dirty="0" smtClean="0"/>
              <a:t>值  </a:t>
            </a:r>
            <a:r>
              <a:rPr lang="en-US" altLang="zh-CN" dirty="0" smtClean="0"/>
              <a:t>0.0839</a:t>
            </a:r>
          </a:p>
          <a:p>
            <a:r>
              <a:rPr lang="zh-CN" altLang="en-US" dirty="0"/>
              <a:t>无</a:t>
            </a:r>
            <a:r>
              <a:rPr lang="zh-CN" altLang="en-US" dirty="0" smtClean="0"/>
              <a:t>显著影响</a:t>
            </a:r>
            <a:endParaRPr lang="en-US" altLang="zh-CN" dirty="0" smtClean="0"/>
          </a:p>
          <a:p>
            <a:endParaRPr lang="zh-CN" altLang="en-US" dirty="0"/>
          </a:p>
        </p:txBody>
      </p:sp>
      <p:pic>
        <p:nvPicPr>
          <p:cNvPr id="8" name="图片 7"/>
          <p:cNvPicPr>
            <a:picLocks noChangeAspect="1"/>
          </p:cNvPicPr>
          <p:nvPr/>
        </p:nvPicPr>
        <p:blipFill>
          <a:blip r:embed="rId2"/>
          <a:stretch>
            <a:fillRect/>
          </a:stretch>
        </p:blipFill>
        <p:spPr>
          <a:xfrm>
            <a:off x="5707563" y="1915733"/>
            <a:ext cx="3638737" cy="2984653"/>
          </a:xfrm>
          <a:prstGeom prst="rect">
            <a:avLst/>
          </a:prstGeom>
        </p:spPr>
      </p:pic>
    </p:spTree>
    <p:extLst>
      <p:ext uri="{BB962C8B-B14F-4D97-AF65-F5344CB8AC3E}">
        <p14:creationId xmlns:p14="http://schemas.microsoft.com/office/powerpoint/2010/main" val="2723768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91B84A-5178-4119-84FE-728B5A8A2D0E}"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11</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1-1</a:t>
            </a:r>
            <a:endParaRPr lang="zh-CN" altLang="en-US" dirty="0"/>
          </a:p>
        </p:txBody>
      </p:sp>
      <p:sp>
        <p:nvSpPr>
          <p:cNvPr id="6" name="内容占位符 5"/>
          <p:cNvSpPr>
            <a:spLocks noGrp="1"/>
          </p:cNvSpPr>
          <p:nvPr>
            <p:ph idx="1"/>
          </p:nvPr>
        </p:nvSpPr>
        <p:spPr/>
        <p:txBody>
          <a:bodyPr/>
          <a:lstStyle/>
          <a:p>
            <a:r>
              <a:rPr lang="zh-CN" altLang="en-US" dirty="0" smtClean="0"/>
              <a:t>表面风化和玻璃类型</a:t>
            </a:r>
            <a:endParaRPr lang="en-US" altLang="zh-CN" dirty="0" smtClean="0"/>
          </a:p>
          <a:p>
            <a:r>
              <a:rPr lang="zh-CN" altLang="en-US" dirty="0" smtClean="0"/>
              <a:t>统计量为</a:t>
            </a:r>
            <a:r>
              <a:rPr lang="en-US" altLang="zh-CN" dirty="0" smtClean="0"/>
              <a:t>5.4518</a:t>
            </a:r>
          </a:p>
          <a:p>
            <a:r>
              <a:rPr lang="en-US" altLang="zh-CN" dirty="0"/>
              <a:t>p</a:t>
            </a:r>
            <a:r>
              <a:rPr lang="zh-CN" altLang="en-US" dirty="0" smtClean="0"/>
              <a:t>值为</a:t>
            </a:r>
            <a:r>
              <a:rPr lang="en-US" altLang="zh-CN" dirty="0" smtClean="0"/>
              <a:t>0.019</a:t>
            </a:r>
          </a:p>
          <a:p>
            <a:r>
              <a:rPr lang="en-US" altLang="zh-CN" dirty="0" smtClean="0"/>
              <a:t>&lt;0.05,</a:t>
            </a:r>
            <a:r>
              <a:rPr lang="zh-CN" altLang="en-US" dirty="0" smtClean="0"/>
              <a:t>拒绝原假设</a:t>
            </a:r>
            <a:endParaRPr lang="en-US" altLang="zh-CN" dirty="0" smtClean="0"/>
          </a:p>
          <a:p>
            <a:pPr marL="0" indent="0">
              <a:buNone/>
            </a:pPr>
            <a:r>
              <a:rPr lang="en-US" altLang="zh-CN" dirty="0"/>
              <a:t> </a:t>
            </a:r>
            <a:r>
              <a:rPr lang="en-US" altLang="zh-CN" dirty="0" smtClean="0"/>
              <a:t>    </a:t>
            </a:r>
            <a:r>
              <a:rPr lang="zh-CN" altLang="en-US" dirty="0" smtClean="0"/>
              <a:t>具有显著相关性</a:t>
            </a:r>
            <a:endParaRPr lang="zh-CN" altLang="en-US" dirty="0"/>
          </a:p>
        </p:txBody>
      </p:sp>
      <p:pic>
        <p:nvPicPr>
          <p:cNvPr id="7" name="图片 6"/>
          <p:cNvPicPr>
            <a:picLocks noChangeAspect="1"/>
          </p:cNvPicPr>
          <p:nvPr/>
        </p:nvPicPr>
        <p:blipFill>
          <a:blip r:embed="rId2"/>
          <a:stretch>
            <a:fillRect/>
          </a:stretch>
        </p:blipFill>
        <p:spPr>
          <a:xfrm>
            <a:off x="5776760" y="1687324"/>
            <a:ext cx="5379758" cy="3861897"/>
          </a:xfrm>
          <a:prstGeom prst="rect">
            <a:avLst/>
          </a:prstGeom>
        </p:spPr>
      </p:pic>
    </p:spTree>
    <p:extLst>
      <p:ext uri="{BB962C8B-B14F-4D97-AF65-F5344CB8AC3E}">
        <p14:creationId xmlns:p14="http://schemas.microsoft.com/office/powerpoint/2010/main" val="14373617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277A2D-2173-4623-8CB9-BA48234750BB}"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12</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1-2</a:t>
            </a:r>
            <a:endParaRPr lang="zh-CN" altLang="en-US" dirty="0"/>
          </a:p>
        </p:txBody>
      </p:sp>
      <p:sp>
        <p:nvSpPr>
          <p:cNvPr id="6" name="内容占位符 5"/>
          <p:cNvSpPr>
            <a:spLocks noGrp="1"/>
          </p:cNvSpPr>
          <p:nvPr>
            <p:ph idx="1"/>
          </p:nvPr>
        </p:nvSpPr>
        <p:spPr>
          <a:xfrm>
            <a:off x="970241" y="1151725"/>
            <a:ext cx="10457022" cy="4817877"/>
          </a:xfrm>
        </p:spPr>
        <p:txBody>
          <a:bodyPr>
            <a:normAutofit fontScale="92500" lnSpcReduction="10000"/>
          </a:bodyPr>
          <a:lstStyle/>
          <a:p>
            <a:r>
              <a:rPr lang="zh-CN" altLang="en-US" dirty="0"/>
              <a:t>结合玻璃的类型，分析文物样品表面有无风化化学成分含量的统计规律</a:t>
            </a:r>
            <a:endParaRPr lang="en-US" altLang="zh-CN" dirty="0"/>
          </a:p>
          <a:p>
            <a:r>
              <a:rPr lang="zh-CN" altLang="en-US" dirty="0" smtClean="0"/>
              <a:t>统计量</a:t>
            </a:r>
            <a:endParaRPr lang="en-US" altLang="zh-CN" dirty="0" smtClean="0"/>
          </a:p>
          <a:p>
            <a:pPr lvl="1"/>
            <a:r>
              <a:rPr lang="zh-CN" altLang="en-US" dirty="0" smtClean="0"/>
              <a:t>样本均值</a:t>
            </a:r>
            <a:endParaRPr lang="en-US" altLang="zh-CN" dirty="0" smtClean="0"/>
          </a:p>
          <a:p>
            <a:pPr lvl="1"/>
            <a:r>
              <a:rPr lang="zh-CN" altLang="en-US" dirty="0" smtClean="0"/>
              <a:t>样本方差</a:t>
            </a:r>
            <a:endParaRPr lang="en-US" altLang="zh-CN" dirty="0" smtClean="0"/>
          </a:p>
          <a:p>
            <a:pPr lvl="1"/>
            <a:r>
              <a:rPr lang="zh-CN" altLang="en-US" dirty="0" smtClean="0"/>
              <a:t>偏度</a:t>
            </a:r>
            <a:endParaRPr lang="en-US" altLang="zh-CN" dirty="0" smtClean="0"/>
          </a:p>
          <a:p>
            <a:pPr lvl="1"/>
            <a:r>
              <a:rPr lang="zh-CN" altLang="en-US" dirty="0" smtClean="0"/>
              <a:t>峰度</a:t>
            </a:r>
            <a:endParaRPr lang="en-US" altLang="zh-CN" dirty="0" smtClean="0"/>
          </a:p>
          <a:p>
            <a:pPr lvl="1"/>
            <a:r>
              <a:rPr lang="zh-CN" altLang="en-US" dirty="0" smtClean="0"/>
              <a:t>变异系数</a:t>
            </a:r>
            <a:endParaRPr lang="en-US" altLang="zh-CN" dirty="0" smtClean="0"/>
          </a:p>
          <a:p>
            <a:pPr lvl="1"/>
            <a:endParaRPr lang="zh-CN" altLang="en-US" dirty="0"/>
          </a:p>
        </p:txBody>
      </p:sp>
    </p:spTree>
    <p:extLst>
      <p:ext uri="{BB962C8B-B14F-4D97-AF65-F5344CB8AC3E}">
        <p14:creationId xmlns:p14="http://schemas.microsoft.com/office/powerpoint/2010/main" val="2262714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79B61E-8FEE-4B84-9B32-BBF75B2A576A}"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13</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1-2</a:t>
            </a:r>
            <a:endParaRPr lang="zh-CN" altLang="en-US" dirty="0"/>
          </a:p>
        </p:txBody>
      </p:sp>
      <p:sp>
        <p:nvSpPr>
          <p:cNvPr id="6" name="内容占位符 5"/>
          <p:cNvSpPr>
            <a:spLocks noGrp="1"/>
          </p:cNvSpPr>
          <p:nvPr>
            <p:ph idx="1"/>
          </p:nvPr>
        </p:nvSpPr>
        <p:spPr/>
        <p:txBody>
          <a:bodyPr>
            <a:normAutofit lnSpcReduction="10000"/>
          </a:bodyPr>
          <a:lstStyle/>
          <a:p>
            <a:r>
              <a:rPr lang="zh-CN" altLang="en-US" dirty="0" smtClean="0"/>
              <a:t>数据预处理</a:t>
            </a:r>
            <a:endParaRPr lang="en-US" altLang="zh-CN" dirty="0" smtClean="0"/>
          </a:p>
          <a:p>
            <a:r>
              <a:rPr lang="zh-CN" altLang="en-US" dirty="0" smtClean="0"/>
              <a:t>删掉非有效数据</a:t>
            </a:r>
            <a:endParaRPr lang="en-US" altLang="zh-CN" dirty="0" smtClean="0"/>
          </a:p>
          <a:p>
            <a:pPr lvl="1"/>
            <a:r>
              <a:rPr lang="zh-CN" altLang="en-US" dirty="0" smtClean="0"/>
              <a:t>文物</a:t>
            </a:r>
            <a:r>
              <a:rPr lang="en-US" altLang="zh-CN" dirty="0" smtClean="0"/>
              <a:t>15</a:t>
            </a:r>
            <a:r>
              <a:rPr lang="zh-CN" altLang="en-US" dirty="0" smtClean="0"/>
              <a:t>和</a:t>
            </a:r>
            <a:r>
              <a:rPr lang="en-US" altLang="zh-CN" dirty="0" smtClean="0"/>
              <a:t>17</a:t>
            </a:r>
            <a:r>
              <a:rPr lang="zh-CN" altLang="en-US" dirty="0" smtClean="0"/>
              <a:t>的采样比例低于</a:t>
            </a:r>
            <a:r>
              <a:rPr lang="en-US" altLang="zh-CN" dirty="0" smtClean="0"/>
              <a:t>85%</a:t>
            </a:r>
          </a:p>
          <a:p>
            <a:r>
              <a:rPr lang="zh-CN" altLang="en-US" dirty="0" smtClean="0"/>
              <a:t>缺失值插值</a:t>
            </a:r>
            <a:endParaRPr lang="en-US" altLang="zh-CN" dirty="0" smtClean="0"/>
          </a:p>
          <a:p>
            <a:pPr lvl="1"/>
            <a:r>
              <a:rPr lang="zh-CN" altLang="en-US" dirty="0" smtClean="0"/>
              <a:t>最近邻插值</a:t>
            </a:r>
            <a:r>
              <a:rPr lang="en-US" altLang="zh-CN" dirty="0" err="1" smtClean="0"/>
              <a:t>knn</a:t>
            </a:r>
            <a:endParaRPr lang="en-US" altLang="zh-CN" dirty="0" smtClean="0"/>
          </a:p>
          <a:p>
            <a:pPr lvl="1"/>
            <a:r>
              <a:rPr lang="en-US" altLang="zh-CN" dirty="0" smtClean="0"/>
              <a:t>k-means </a:t>
            </a:r>
            <a:r>
              <a:rPr lang="zh-CN" altLang="en-US" dirty="0" smtClean="0"/>
              <a:t>插值</a:t>
            </a:r>
            <a:endParaRPr lang="en-US" altLang="zh-CN" dirty="0" smtClean="0"/>
          </a:p>
          <a:p>
            <a:pPr lvl="1"/>
            <a:r>
              <a:rPr lang="zh-CN" altLang="en-US" dirty="0" smtClean="0"/>
              <a:t>全补</a:t>
            </a:r>
            <a:r>
              <a:rPr lang="en-US" altLang="zh-CN" dirty="0" smtClean="0"/>
              <a:t>0</a:t>
            </a:r>
          </a:p>
        </p:txBody>
      </p:sp>
    </p:spTree>
    <p:extLst>
      <p:ext uri="{BB962C8B-B14F-4D97-AF65-F5344CB8AC3E}">
        <p14:creationId xmlns:p14="http://schemas.microsoft.com/office/powerpoint/2010/main" val="751263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8D5017-6DF2-4FA3-A496-2820C5B06795}"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14</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1-2</a:t>
            </a:r>
            <a:endParaRPr lang="zh-CN" altLang="en-US" dirty="0"/>
          </a:p>
        </p:txBody>
      </p:sp>
      <p:sp>
        <p:nvSpPr>
          <p:cNvPr id="6" name="内容占位符 5"/>
          <p:cNvSpPr>
            <a:spLocks noGrp="1"/>
          </p:cNvSpPr>
          <p:nvPr>
            <p:ph idx="1"/>
          </p:nvPr>
        </p:nvSpPr>
        <p:spPr/>
        <p:txBody>
          <a:bodyPr>
            <a:normAutofit/>
          </a:bodyPr>
          <a:lstStyle/>
          <a:p>
            <a:r>
              <a:rPr lang="zh-CN" altLang="en-US" dirty="0" smtClean="0"/>
              <a:t>分</a:t>
            </a:r>
            <a:r>
              <a:rPr lang="en-US" altLang="zh-CN" dirty="0" smtClean="0"/>
              <a:t>4</a:t>
            </a:r>
            <a:r>
              <a:rPr lang="zh-CN" altLang="en-US" dirty="0" smtClean="0"/>
              <a:t>类</a:t>
            </a:r>
            <a:endParaRPr lang="en-US" altLang="zh-CN" dirty="0" smtClean="0"/>
          </a:p>
          <a:p>
            <a:pPr lvl="1"/>
            <a:r>
              <a:rPr lang="zh-CN" altLang="en-US" dirty="0"/>
              <a:t>无风化</a:t>
            </a:r>
            <a:r>
              <a:rPr lang="zh-CN" altLang="en-US" dirty="0" smtClean="0"/>
              <a:t>高</a:t>
            </a:r>
            <a:r>
              <a:rPr lang="zh-CN" altLang="en-US" dirty="0"/>
              <a:t>钾</a:t>
            </a:r>
            <a:r>
              <a:rPr lang="zh-CN" altLang="en-US" dirty="0" smtClean="0"/>
              <a:t>玻璃</a:t>
            </a:r>
            <a:endParaRPr lang="en-US" altLang="zh-CN" dirty="0" smtClean="0"/>
          </a:p>
          <a:p>
            <a:pPr lvl="1"/>
            <a:r>
              <a:rPr lang="zh-CN" altLang="en-US" dirty="0" smtClean="0"/>
              <a:t>有风化</a:t>
            </a:r>
            <a:r>
              <a:rPr lang="zh-CN" altLang="en-US" dirty="0"/>
              <a:t>高钾玻璃</a:t>
            </a:r>
            <a:endParaRPr lang="en-US" altLang="zh-CN" dirty="0"/>
          </a:p>
          <a:p>
            <a:pPr lvl="1"/>
            <a:r>
              <a:rPr lang="zh-CN" altLang="en-US" dirty="0"/>
              <a:t>无</a:t>
            </a:r>
            <a:r>
              <a:rPr lang="zh-CN" altLang="en-US" dirty="0" smtClean="0"/>
              <a:t>风化铅</a:t>
            </a:r>
            <a:r>
              <a:rPr lang="zh-CN" altLang="en-US" dirty="0"/>
              <a:t>钡</a:t>
            </a:r>
            <a:r>
              <a:rPr lang="zh-CN" altLang="en-US" dirty="0" smtClean="0"/>
              <a:t>玻璃</a:t>
            </a:r>
            <a:endParaRPr lang="en-US" altLang="zh-CN" dirty="0"/>
          </a:p>
          <a:p>
            <a:pPr lvl="1"/>
            <a:r>
              <a:rPr lang="zh-CN" altLang="en-US" dirty="0"/>
              <a:t>有</a:t>
            </a:r>
            <a:r>
              <a:rPr lang="zh-CN" altLang="en-US" dirty="0" smtClean="0"/>
              <a:t>风化</a:t>
            </a:r>
            <a:r>
              <a:rPr lang="zh-CN" altLang="en-US" dirty="0"/>
              <a:t>铅钡</a:t>
            </a:r>
            <a:r>
              <a:rPr lang="zh-CN" altLang="en-US" dirty="0" smtClean="0"/>
              <a:t>玻璃</a:t>
            </a:r>
            <a:endParaRPr lang="en-US" altLang="zh-CN" dirty="0"/>
          </a:p>
        </p:txBody>
      </p:sp>
    </p:spTree>
    <p:extLst>
      <p:ext uri="{BB962C8B-B14F-4D97-AF65-F5344CB8AC3E}">
        <p14:creationId xmlns:p14="http://schemas.microsoft.com/office/powerpoint/2010/main" val="1985008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7BAB23-84F9-4132-BB8D-3F9E6DE52D9D}"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15</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1-2</a:t>
            </a:r>
            <a:endParaRPr lang="zh-CN" altLang="en-US" dirty="0"/>
          </a:p>
        </p:txBody>
      </p:sp>
      <p:sp>
        <p:nvSpPr>
          <p:cNvPr id="8" name="内容占位符 7"/>
          <p:cNvSpPr>
            <a:spLocks noGrp="1"/>
          </p:cNvSpPr>
          <p:nvPr>
            <p:ph idx="1"/>
          </p:nvPr>
        </p:nvSpPr>
        <p:spPr/>
        <p:txBody>
          <a:bodyPr/>
          <a:lstStyle/>
          <a:p>
            <a:r>
              <a:rPr lang="zh-CN" altLang="en-US" dirty="0" smtClean="0"/>
              <a:t>高钾无风化玻璃</a:t>
            </a:r>
            <a:endParaRPr lang="zh-CN" altLang="en-US" dirty="0"/>
          </a:p>
        </p:txBody>
      </p:sp>
      <p:pic>
        <p:nvPicPr>
          <p:cNvPr id="9" name="图片 8"/>
          <p:cNvPicPr>
            <a:picLocks noChangeAspect="1"/>
          </p:cNvPicPr>
          <p:nvPr/>
        </p:nvPicPr>
        <p:blipFill>
          <a:blip r:embed="rId2"/>
          <a:stretch>
            <a:fillRect/>
          </a:stretch>
        </p:blipFill>
        <p:spPr>
          <a:xfrm>
            <a:off x="1102864" y="2399434"/>
            <a:ext cx="8780973" cy="3866048"/>
          </a:xfrm>
          <a:prstGeom prst="rect">
            <a:avLst/>
          </a:prstGeom>
        </p:spPr>
      </p:pic>
      <p:pic>
        <p:nvPicPr>
          <p:cNvPr id="12" name="图片 11"/>
          <p:cNvPicPr>
            <a:picLocks noChangeAspect="1"/>
          </p:cNvPicPr>
          <p:nvPr/>
        </p:nvPicPr>
        <p:blipFill>
          <a:blip r:embed="rId3"/>
          <a:stretch>
            <a:fillRect/>
          </a:stretch>
        </p:blipFill>
        <p:spPr>
          <a:xfrm>
            <a:off x="3772601" y="1387850"/>
            <a:ext cx="8111272" cy="5241718"/>
          </a:xfrm>
          <a:prstGeom prst="rect">
            <a:avLst/>
          </a:prstGeom>
        </p:spPr>
      </p:pic>
    </p:spTree>
    <p:extLst>
      <p:ext uri="{BB962C8B-B14F-4D97-AF65-F5344CB8AC3E}">
        <p14:creationId xmlns:p14="http://schemas.microsoft.com/office/powerpoint/2010/main" val="119868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203A54-8769-49B9-A0DE-D573334889DA}"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16</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1-3</a:t>
            </a:r>
            <a:endParaRPr lang="zh-CN" altLang="en-US" dirty="0"/>
          </a:p>
        </p:txBody>
      </p:sp>
      <p:sp>
        <p:nvSpPr>
          <p:cNvPr id="6" name="内容占位符 5"/>
          <p:cNvSpPr>
            <a:spLocks noGrp="1"/>
          </p:cNvSpPr>
          <p:nvPr>
            <p:ph idx="1"/>
          </p:nvPr>
        </p:nvSpPr>
        <p:spPr>
          <a:xfrm>
            <a:off x="911663" y="1443019"/>
            <a:ext cx="10515600" cy="4913331"/>
          </a:xfrm>
        </p:spPr>
        <p:txBody>
          <a:bodyPr/>
          <a:lstStyle/>
          <a:p>
            <a:r>
              <a:rPr lang="zh-CN" altLang="en-US" dirty="0" smtClean="0">
                <a:solidFill>
                  <a:srgbClr val="FF0000"/>
                </a:solidFill>
              </a:rPr>
              <a:t>根据</a:t>
            </a:r>
            <a:r>
              <a:rPr lang="zh-CN" altLang="en-US" dirty="0">
                <a:solidFill>
                  <a:srgbClr val="FF0000"/>
                </a:solidFill>
              </a:rPr>
              <a:t>风化点检测数据，预测其风化前的化学成分含量</a:t>
            </a:r>
            <a:r>
              <a:rPr lang="zh-CN" altLang="en-US" dirty="0" smtClean="0">
                <a:solidFill>
                  <a:srgbClr val="FF0000"/>
                </a:solidFill>
              </a:rPr>
              <a:t>。</a:t>
            </a:r>
            <a:endParaRPr lang="en-US" altLang="zh-CN" dirty="0" smtClean="0">
              <a:solidFill>
                <a:srgbClr val="FF0000"/>
              </a:solidFill>
            </a:endParaRPr>
          </a:p>
          <a:p>
            <a:endParaRPr lang="en-US" altLang="zh-CN" dirty="0" smtClean="0">
              <a:solidFill>
                <a:srgbClr val="FF0000"/>
              </a:solidFill>
            </a:endParaRPr>
          </a:p>
          <a:p>
            <a:r>
              <a:rPr lang="zh-CN" altLang="en-US" dirty="0" smtClean="0"/>
              <a:t>由风化数据推断未风化成分</a:t>
            </a:r>
            <a:endParaRPr lang="en-US" altLang="zh-CN" dirty="0" smtClean="0"/>
          </a:p>
          <a:p>
            <a:r>
              <a:rPr lang="zh-CN" altLang="en-US" dirty="0" smtClean="0"/>
              <a:t>回归问题</a:t>
            </a:r>
            <a:endParaRPr lang="en-US" altLang="zh-CN" dirty="0" smtClean="0"/>
          </a:p>
          <a:p>
            <a:pPr lvl="1"/>
            <a:r>
              <a:rPr lang="zh-CN" altLang="en-US" dirty="0" smtClean="0"/>
              <a:t>因变量为多个成分的回归问题，逐一回归并归一化</a:t>
            </a:r>
            <a:endParaRPr lang="en-US" altLang="zh-CN" dirty="0" smtClean="0"/>
          </a:p>
          <a:p>
            <a:pPr lvl="1"/>
            <a:r>
              <a:rPr lang="zh-CN" altLang="en-US" dirty="0" smtClean="0"/>
              <a:t>多变量回归问题，归一化</a:t>
            </a:r>
            <a:endParaRPr lang="en-US" altLang="zh-CN" dirty="0" smtClean="0"/>
          </a:p>
          <a:p>
            <a:pPr lvl="1"/>
            <a:r>
              <a:rPr lang="zh-CN" altLang="en-US" dirty="0" smtClean="0"/>
              <a:t>关键点：匹配样本</a:t>
            </a:r>
            <a:endParaRPr lang="zh-CN" altLang="en-US" dirty="0"/>
          </a:p>
        </p:txBody>
      </p:sp>
    </p:spTree>
    <p:extLst>
      <p:ext uri="{BB962C8B-B14F-4D97-AF65-F5344CB8AC3E}">
        <p14:creationId xmlns:p14="http://schemas.microsoft.com/office/powerpoint/2010/main" val="117293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DE91E2-69F3-4E20-AB64-913909F57099}"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17</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1-3</a:t>
            </a:r>
            <a:endParaRPr lang="zh-CN" altLang="en-US" dirty="0"/>
          </a:p>
        </p:txBody>
      </p:sp>
      <p:pic>
        <p:nvPicPr>
          <p:cNvPr id="9" name="内容占位符 8"/>
          <p:cNvPicPr>
            <a:picLocks noGrp="1" noChangeAspect="1"/>
          </p:cNvPicPr>
          <p:nvPr>
            <p:ph idx="1"/>
          </p:nvPr>
        </p:nvPicPr>
        <p:blipFill>
          <a:blip r:embed="rId2"/>
          <a:stretch>
            <a:fillRect/>
          </a:stretch>
        </p:blipFill>
        <p:spPr>
          <a:xfrm>
            <a:off x="1016990" y="1792129"/>
            <a:ext cx="9521216" cy="3924616"/>
          </a:xfrm>
          <a:prstGeom prst="rect">
            <a:avLst/>
          </a:prstGeom>
        </p:spPr>
      </p:pic>
    </p:spTree>
    <p:extLst>
      <p:ext uri="{BB962C8B-B14F-4D97-AF65-F5344CB8AC3E}">
        <p14:creationId xmlns:p14="http://schemas.microsoft.com/office/powerpoint/2010/main" val="1329463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CF23DC-712A-4C41-9879-72475F2D5373}"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18</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2-1</a:t>
            </a:r>
            <a:endParaRPr lang="zh-CN" altLang="en-US" dirty="0"/>
          </a:p>
        </p:txBody>
      </p:sp>
      <p:sp>
        <p:nvSpPr>
          <p:cNvPr id="6" name="内容占位符 5"/>
          <p:cNvSpPr>
            <a:spLocks noGrp="1"/>
          </p:cNvSpPr>
          <p:nvPr>
            <p:ph idx="1"/>
          </p:nvPr>
        </p:nvSpPr>
        <p:spPr/>
        <p:txBody>
          <a:bodyPr/>
          <a:lstStyle/>
          <a:p>
            <a:r>
              <a:rPr lang="zh-CN" altLang="en-US" dirty="0" smtClean="0">
                <a:solidFill>
                  <a:srgbClr val="FF0000"/>
                </a:solidFill>
              </a:rPr>
              <a:t> </a:t>
            </a:r>
            <a:r>
              <a:rPr lang="zh-CN" altLang="en-US" dirty="0">
                <a:solidFill>
                  <a:srgbClr val="FF0000"/>
                </a:solidFill>
              </a:rPr>
              <a:t>依据附件数据分析高钾玻璃、铅钡玻璃的分类规律</a:t>
            </a:r>
            <a:r>
              <a:rPr lang="zh-CN" altLang="en-US" dirty="0" smtClean="0">
                <a:solidFill>
                  <a:srgbClr val="FF0000"/>
                </a:solidFill>
              </a:rPr>
              <a:t>；</a:t>
            </a:r>
            <a:endParaRPr lang="en-US" altLang="zh-CN" dirty="0" smtClean="0">
              <a:solidFill>
                <a:srgbClr val="FF0000"/>
              </a:solidFill>
            </a:endParaRPr>
          </a:p>
          <a:p>
            <a:endParaRPr lang="en-US" altLang="zh-CN" dirty="0"/>
          </a:p>
          <a:p>
            <a:r>
              <a:rPr lang="zh-CN" altLang="en-US" dirty="0" smtClean="0"/>
              <a:t>分类问题</a:t>
            </a:r>
            <a:endParaRPr lang="en-US" altLang="zh-CN" dirty="0" smtClean="0"/>
          </a:p>
        </p:txBody>
      </p:sp>
    </p:spTree>
    <p:extLst>
      <p:ext uri="{BB962C8B-B14F-4D97-AF65-F5344CB8AC3E}">
        <p14:creationId xmlns:p14="http://schemas.microsoft.com/office/powerpoint/2010/main" val="2078042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0CE771-BF6E-4A76-B94A-C4FF79DE6657}"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19</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2-2</a:t>
            </a:r>
            <a:endParaRPr lang="zh-CN" altLang="en-US" dirty="0"/>
          </a:p>
        </p:txBody>
      </p:sp>
      <p:pic>
        <p:nvPicPr>
          <p:cNvPr id="7" name="内容占位符 6"/>
          <p:cNvPicPr>
            <a:picLocks noGrp="1" noChangeAspect="1"/>
          </p:cNvPicPr>
          <p:nvPr>
            <p:ph idx="1"/>
          </p:nvPr>
        </p:nvPicPr>
        <p:blipFill>
          <a:blip r:embed="rId2"/>
          <a:stretch>
            <a:fillRect/>
          </a:stretch>
        </p:blipFill>
        <p:spPr>
          <a:xfrm>
            <a:off x="5325857" y="938151"/>
            <a:ext cx="6024088" cy="5163505"/>
          </a:xfrm>
          <a:prstGeom prst="rect">
            <a:avLst/>
          </a:prstGeom>
        </p:spPr>
      </p:pic>
      <p:sp>
        <p:nvSpPr>
          <p:cNvPr id="8" name="内容占位符 5"/>
          <p:cNvSpPr txBox="1">
            <a:spLocks/>
          </p:cNvSpPr>
          <p:nvPr/>
        </p:nvSpPr>
        <p:spPr>
          <a:xfrm>
            <a:off x="911663" y="1443019"/>
            <a:ext cx="10515600" cy="4526583"/>
          </a:xfrm>
          <a:prstGeom prst="rect">
            <a:avLst/>
          </a:prstGeom>
        </p:spPr>
        <p:txBody>
          <a:bodyPr vert="horz" lIns="91440" tIns="45720" rIns="91440" bIns="45720" rtlCol="0">
            <a:normAutofit/>
          </a:bodyPr>
          <a:lstStyle>
            <a:lvl1pPr marL="514350" indent="-514350" algn="l" defTabSz="914400" rtl="0" eaLnBrk="1" latinLnBrk="0" hangingPunct="1">
              <a:lnSpc>
                <a:spcPct val="150000"/>
              </a:lnSpc>
              <a:spcBef>
                <a:spcPts val="1000"/>
              </a:spcBef>
              <a:buClrTx/>
              <a:buFont typeface="Wingdings" panose="05000000000000000000" pitchFamily="2" charset="2"/>
              <a:buChar char="Ø"/>
              <a:defRPr sz="2800" kern="1200">
                <a:solidFill>
                  <a:schemeClr val="tx1"/>
                </a:solidFill>
                <a:latin typeface="Arial" panose="020B0604020202020204" pitchFamily="34" charset="0"/>
                <a:ea typeface="楷体" panose="02010609060101010101" pitchFamily="49" charset="-122"/>
                <a:cs typeface="Arial" panose="020B0604020202020204" pitchFamily="34" charset="0"/>
              </a:defRPr>
            </a:lvl1pPr>
            <a:lvl2pPr marL="685800" indent="-228600" algn="l" defTabSz="914400" rtl="0" eaLnBrk="1" latinLnBrk="0" hangingPunct="1">
              <a:lnSpc>
                <a:spcPct val="150000"/>
              </a:lnSpc>
              <a:spcBef>
                <a:spcPts val="500"/>
              </a:spcBef>
              <a:buFont typeface="等线" panose="02010600030101010101" pitchFamily="2" charset="-122"/>
              <a:buChar char="–"/>
              <a:defRPr sz="2400" kern="1200">
                <a:solidFill>
                  <a:schemeClr val="tx1"/>
                </a:solidFill>
                <a:latin typeface="Arial" panose="020B0604020202020204" pitchFamily="34" charset="0"/>
                <a:ea typeface="楷体" panose="02010609060101010101" pitchFamily="49" charset="-122"/>
                <a:cs typeface="Arial" panose="020B0604020202020204" pitchFamily="34" charset="0"/>
              </a:defRPr>
            </a:lvl2pPr>
            <a:lvl3pPr marL="1143000" indent="-228600" algn="l" defTabSz="914400" rtl="0" eaLnBrk="1" latinLnBrk="0" hangingPunct="1">
              <a:lnSpc>
                <a:spcPct val="150000"/>
              </a:lnSpc>
              <a:spcBef>
                <a:spcPts val="500"/>
              </a:spcBef>
              <a:buFont typeface="黑体" panose="02010609060101010101" pitchFamily="49" charset="-122"/>
              <a:buChar char="-"/>
              <a:defRPr sz="2000" kern="1200">
                <a:solidFill>
                  <a:schemeClr val="tx1"/>
                </a:solidFill>
                <a:latin typeface="Arial" panose="020B0604020202020204" pitchFamily="34" charset="0"/>
                <a:ea typeface="楷体" panose="02010609060101010101" pitchFamily="49" charset="-122"/>
                <a:cs typeface="Arial" panose="020B0604020202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表面分化</a:t>
            </a:r>
            <a:endParaRPr lang="en-US" altLang="zh-CN" dirty="0" smtClean="0"/>
          </a:p>
          <a:p>
            <a:r>
              <a:rPr lang="zh-CN" altLang="en-US" dirty="0" smtClean="0"/>
              <a:t>玻璃类型</a:t>
            </a:r>
            <a:endParaRPr lang="en-US" altLang="zh-CN" dirty="0" smtClean="0"/>
          </a:p>
          <a:p>
            <a:r>
              <a:rPr lang="zh-CN" altLang="en-US" dirty="0" smtClean="0"/>
              <a:t>由表</a:t>
            </a:r>
            <a:r>
              <a:rPr lang="en-US" altLang="zh-CN" dirty="0" smtClean="0"/>
              <a:t>3</a:t>
            </a:r>
            <a:r>
              <a:rPr lang="zh-CN" altLang="en-US" dirty="0" smtClean="0"/>
              <a:t>，其它变量可不用</a:t>
            </a:r>
            <a:endParaRPr lang="en-US" altLang="zh-CN" dirty="0" smtClean="0"/>
          </a:p>
        </p:txBody>
      </p:sp>
    </p:spTree>
    <p:extLst>
      <p:ext uri="{BB962C8B-B14F-4D97-AF65-F5344CB8AC3E}">
        <p14:creationId xmlns:p14="http://schemas.microsoft.com/office/powerpoint/2010/main" val="1910010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81E96D-2ED4-4445-B958-4DD58A7014F2}"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a:t>
            </a:fld>
            <a:endParaRPr lang="zh-CN" altLang="en-US" dirty="0"/>
          </a:p>
        </p:txBody>
      </p:sp>
      <p:sp>
        <p:nvSpPr>
          <p:cNvPr id="5" name="标题 4"/>
          <p:cNvSpPr>
            <a:spLocks noGrp="1"/>
          </p:cNvSpPr>
          <p:nvPr>
            <p:ph type="title"/>
          </p:nvPr>
        </p:nvSpPr>
        <p:spPr/>
        <p:txBody>
          <a:bodyPr/>
          <a:lstStyle/>
          <a:p>
            <a:r>
              <a:rPr lang="zh-CN" altLang="en-US" dirty="0" smtClean="0"/>
              <a:t>问题背景</a:t>
            </a:r>
            <a:endParaRPr lang="zh-CN" altLang="en-US" dirty="0"/>
          </a:p>
        </p:txBody>
      </p:sp>
      <p:sp>
        <p:nvSpPr>
          <p:cNvPr id="7" name="内容占位符 6"/>
          <p:cNvSpPr>
            <a:spLocks noGrp="1"/>
          </p:cNvSpPr>
          <p:nvPr>
            <p:ph idx="1"/>
          </p:nvPr>
        </p:nvSpPr>
        <p:spPr>
          <a:xfrm>
            <a:off x="911663" y="1275215"/>
            <a:ext cx="10515600" cy="4526583"/>
          </a:xfrm>
        </p:spPr>
        <p:txBody>
          <a:bodyPr/>
          <a:lstStyle/>
          <a:p>
            <a:r>
              <a:rPr lang="zh-CN" altLang="en-US" dirty="0" smtClean="0"/>
              <a:t> </a:t>
            </a:r>
            <a:r>
              <a:rPr lang="zh-CN" altLang="en-US" dirty="0"/>
              <a:t>古代玻璃极易受埋藏环境的影响而风化</a:t>
            </a:r>
            <a:r>
              <a:rPr lang="zh-CN" altLang="en-US" dirty="0" smtClean="0"/>
              <a:t>。</a:t>
            </a:r>
            <a:endParaRPr lang="en-US" altLang="zh-CN" dirty="0" smtClean="0"/>
          </a:p>
          <a:p>
            <a:r>
              <a:rPr lang="zh-CN" altLang="en-US" dirty="0"/>
              <a:t>风化</a:t>
            </a:r>
            <a:r>
              <a:rPr lang="zh-CN" altLang="en-US" dirty="0" smtClean="0"/>
              <a:t>过程，导致成分发生变化</a:t>
            </a:r>
            <a:endParaRPr lang="zh-CN" altLang="en-US" dirty="0"/>
          </a:p>
        </p:txBody>
      </p:sp>
      <p:pic>
        <p:nvPicPr>
          <p:cNvPr id="8" name="图片 7"/>
          <p:cNvPicPr>
            <a:picLocks noChangeAspect="1"/>
          </p:cNvPicPr>
          <p:nvPr/>
        </p:nvPicPr>
        <p:blipFill rotWithShape="1">
          <a:blip r:embed="rId2"/>
          <a:srcRect l="12560" r="6976"/>
          <a:stretch/>
        </p:blipFill>
        <p:spPr>
          <a:xfrm>
            <a:off x="1186874" y="2765981"/>
            <a:ext cx="9142197" cy="3306751"/>
          </a:xfrm>
          <a:prstGeom prst="rect">
            <a:avLst/>
          </a:prstGeom>
        </p:spPr>
      </p:pic>
    </p:spTree>
    <p:extLst>
      <p:ext uri="{BB962C8B-B14F-4D97-AF65-F5344CB8AC3E}">
        <p14:creationId xmlns:p14="http://schemas.microsoft.com/office/powerpoint/2010/main" val="349057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08319C-6A95-44F0-B39A-07CCB576BF71}"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20</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2-2</a:t>
            </a:r>
            <a:endParaRPr lang="zh-CN" altLang="en-US" dirty="0"/>
          </a:p>
        </p:txBody>
      </p:sp>
      <p:pic>
        <p:nvPicPr>
          <p:cNvPr id="9" name="内容占位符 8"/>
          <p:cNvPicPr>
            <a:picLocks noGrp="1" noChangeAspect="1"/>
          </p:cNvPicPr>
          <p:nvPr>
            <p:ph idx="1"/>
          </p:nvPr>
        </p:nvPicPr>
        <p:blipFill>
          <a:blip r:embed="rId2"/>
          <a:stretch>
            <a:fillRect/>
          </a:stretch>
        </p:blipFill>
        <p:spPr>
          <a:xfrm>
            <a:off x="2602023" y="888467"/>
            <a:ext cx="7393556" cy="5256356"/>
          </a:xfrm>
          <a:prstGeom prst="rect">
            <a:avLst/>
          </a:prstGeom>
        </p:spPr>
      </p:pic>
    </p:spTree>
    <p:extLst>
      <p:ext uri="{BB962C8B-B14F-4D97-AF65-F5344CB8AC3E}">
        <p14:creationId xmlns:p14="http://schemas.microsoft.com/office/powerpoint/2010/main" val="3145113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BDFF40-393C-4556-992E-72CEF988A49F}"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21</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2-2</a:t>
            </a:r>
            <a:endParaRPr lang="zh-CN" altLang="en-US" dirty="0"/>
          </a:p>
        </p:txBody>
      </p:sp>
      <p:sp>
        <p:nvSpPr>
          <p:cNvPr id="6" name="内容占位符 5"/>
          <p:cNvSpPr>
            <a:spLocks noGrp="1"/>
          </p:cNvSpPr>
          <p:nvPr>
            <p:ph idx="1"/>
          </p:nvPr>
        </p:nvSpPr>
        <p:spPr/>
        <p:txBody>
          <a:bodyPr>
            <a:normAutofit lnSpcReduction="10000"/>
          </a:bodyPr>
          <a:lstStyle/>
          <a:p>
            <a:r>
              <a:rPr lang="zh-CN" altLang="en-US" dirty="0" smtClean="0">
                <a:solidFill>
                  <a:srgbClr val="FF0000"/>
                </a:solidFill>
              </a:rPr>
              <a:t>对于</a:t>
            </a:r>
            <a:r>
              <a:rPr lang="zh-CN" altLang="en-US" dirty="0">
                <a:solidFill>
                  <a:srgbClr val="FF0000"/>
                </a:solidFill>
              </a:rPr>
              <a:t>每个类别选择合适的化学成分对其进行亚类划分，给出具体的划分方法及划分结果，并对分类结果的合理性和敏感性进行</a:t>
            </a:r>
            <a:r>
              <a:rPr lang="zh-CN" altLang="en-US" dirty="0" smtClean="0">
                <a:solidFill>
                  <a:srgbClr val="FF0000"/>
                </a:solidFill>
              </a:rPr>
              <a:t>分析</a:t>
            </a:r>
            <a:endParaRPr lang="en-US" altLang="zh-CN" dirty="0" smtClean="0">
              <a:solidFill>
                <a:srgbClr val="FF0000"/>
              </a:solidFill>
            </a:endParaRPr>
          </a:p>
          <a:p>
            <a:r>
              <a:rPr lang="zh-CN" altLang="en-US" dirty="0" smtClean="0"/>
              <a:t>聚类问题</a:t>
            </a:r>
            <a:endParaRPr lang="en-US" altLang="zh-CN" dirty="0" smtClean="0"/>
          </a:p>
          <a:p>
            <a:pPr lvl="1"/>
            <a:r>
              <a:rPr lang="zh-CN" altLang="en-US" dirty="0" smtClean="0"/>
              <a:t>化学成分</a:t>
            </a:r>
            <a:endParaRPr lang="en-US" altLang="zh-CN" dirty="0" smtClean="0"/>
          </a:p>
          <a:p>
            <a:pPr lvl="1"/>
            <a:r>
              <a:rPr lang="zh-CN" altLang="en-US" dirty="0" smtClean="0"/>
              <a:t>不用考虑表面风化因素</a:t>
            </a:r>
            <a:endParaRPr lang="en-US" altLang="zh-CN" dirty="0" smtClean="0"/>
          </a:p>
          <a:p>
            <a:pPr lvl="1"/>
            <a:r>
              <a:rPr lang="zh-CN" altLang="en-US" dirty="0" smtClean="0"/>
              <a:t>难点</a:t>
            </a:r>
            <a:r>
              <a:rPr lang="en-US" altLang="zh-CN" dirty="0" smtClean="0"/>
              <a:t>--</a:t>
            </a:r>
            <a:r>
              <a:rPr lang="zh-CN" altLang="en-US" dirty="0" smtClean="0"/>
              <a:t>聚类</a:t>
            </a:r>
            <a:r>
              <a:rPr lang="zh-CN" altLang="en-US" dirty="0"/>
              <a:t>个数</a:t>
            </a:r>
          </a:p>
        </p:txBody>
      </p:sp>
    </p:spTree>
    <p:extLst>
      <p:ext uri="{BB962C8B-B14F-4D97-AF65-F5344CB8AC3E}">
        <p14:creationId xmlns:p14="http://schemas.microsoft.com/office/powerpoint/2010/main" val="3759124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D90F6A-4DDD-4A92-B2D4-432D0A51C2A4}"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22</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2-2</a:t>
            </a:r>
            <a:endParaRPr lang="zh-CN" altLang="en-US" dirty="0"/>
          </a:p>
        </p:txBody>
      </p:sp>
      <p:sp>
        <p:nvSpPr>
          <p:cNvPr id="6" name="内容占位符 5"/>
          <p:cNvSpPr>
            <a:spLocks noGrp="1"/>
          </p:cNvSpPr>
          <p:nvPr>
            <p:ph idx="1"/>
          </p:nvPr>
        </p:nvSpPr>
        <p:spPr/>
        <p:txBody>
          <a:bodyPr/>
          <a:lstStyle/>
          <a:p>
            <a:r>
              <a:rPr lang="zh-CN" altLang="en-US" dirty="0" smtClean="0"/>
              <a:t>铅钡玻璃</a:t>
            </a:r>
            <a:endParaRPr lang="en-US" altLang="zh-CN" dirty="0" smtClean="0"/>
          </a:p>
          <a:p>
            <a:r>
              <a:rPr lang="en-US" altLang="zh-CN" dirty="0" smtClean="0"/>
              <a:t>K-means </a:t>
            </a:r>
          </a:p>
          <a:p>
            <a:r>
              <a:rPr lang="en-US" altLang="zh-CN" dirty="0" smtClean="0"/>
              <a:t>Optimal k=3</a:t>
            </a:r>
          </a:p>
          <a:p>
            <a:r>
              <a:rPr lang="zh-CN" altLang="en-US" dirty="0"/>
              <a:t>轮廓分数</a:t>
            </a:r>
          </a:p>
        </p:txBody>
      </p:sp>
      <p:pic>
        <p:nvPicPr>
          <p:cNvPr id="8" name="图片 7"/>
          <p:cNvPicPr>
            <a:picLocks noChangeAspect="1"/>
          </p:cNvPicPr>
          <p:nvPr/>
        </p:nvPicPr>
        <p:blipFill>
          <a:blip r:embed="rId2"/>
          <a:stretch>
            <a:fillRect/>
          </a:stretch>
        </p:blipFill>
        <p:spPr>
          <a:xfrm>
            <a:off x="764913" y="4426787"/>
            <a:ext cx="4084045" cy="2112125"/>
          </a:xfrm>
          <a:prstGeom prst="rect">
            <a:avLst/>
          </a:prstGeom>
        </p:spPr>
      </p:pic>
      <p:pic>
        <p:nvPicPr>
          <p:cNvPr id="10" name="图片 9"/>
          <p:cNvPicPr>
            <a:picLocks noChangeAspect="1"/>
          </p:cNvPicPr>
          <p:nvPr/>
        </p:nvPicPr>
        <p:blipFill>
          <a:blip r:embed="rId3"/>
          <a:stretch>
            <a:fillRect/>
          </a:stretch>
        </p:blipFill>
        <p:spPr>
          <a:xfrm>
            <a:off x="3933942" y="1443019"/>
            <a:ext cx="8088716" cy="4693561"/>
          </a:xfrm>
          <a:prstGeom prst="rect">
            <a:avLst/>
          </a:prstGeom>
        </p:spPr>
      </p:pic>
    </p:spTree>
    <p:extLst>
      <p:ext uri="{BB962C8B-B14F-4D97-AF65-F5344CB8AC3E}">
        <p14:creationId xmlns:p14="http://schemas.microsoft.com/office/powerpoint/2010/main" val="24265747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983609-8A23-4DB8-A3DD-DFBB5F76629A}"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23</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2-2</a:t>
            </a:r>
            <a:endParaRPr lang="zh-CN" altLang="en-US" dirty="0"/>
          </a:p>
        </p:txBody>
      </p:sp>
      <p:sp>
        <p:nvSpPr>
          <p:cNvPr id="9" name="内容占位符 8"/>
          <p:cNvSpPr>
            <a:spLocks noGrp="1"/>
          </p:cNvSpPr>
          <p:nvPr>
            <p:ph idx="1"/>
          </p:nvPr>
        </p:nvSpPr>
        <p:spPr/>
        <p:txBody>
          <a:bodyPr/>
          <a:lstStyle/>
          <a:p>
            <a:endParaRPr lang="zh-CN" altLang="en-US" dirty="0"/>
          </a:p>
        </p:txBody>
      </p:sp>
      <p:pic>
        <p:nvPicPr>
          <p:cNvPr id="11" name="图片 10"/>
          <p:cNvPicPr>
            <a:picLocks noChangeAspect="1"/>
          </p:cNvPicPr>
          <p:nvPr/>
        </p:nvPicPr>
        <p:blipFill>
          <a:blip r:embed="rId2"/>
          <a:stretch>
            <a:fillRect/>
          </a:stretch>
        </p:blipFill>
        <p:spPr>
          <a:xfrm>
            <a:off x="3090209" y="419395"/>
            <a:ext cx="7295932" cy="6201016"/>
          </a:xfrm>
          <a:prstGeom prst="rect">
            <a:avLst/>
          </a:prstGeom>
        </p:spPr>
      </p:pic>
    </p:spTree>
    <p:extLst>
      <p:ext uri="{BB962C8B-B14F-4D97-AF65-F5344CB8AC3E}">
        <p14:creationId xmlns:p14="http://schemas.microsoft.com/office/powerpoint/2010/main" val="3380065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A0C619-0813-4E22-9973-8F7C07796283}"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24</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2-3</a:t>
            </a:r>
            <a:endParaRPr lang="zh-CN" altLang="en-US" dirty="0"/>
          </a:p>
        </p:txBody>
      </p:sp>
      <p:sp>
        <p:nvSpPr>
          <p:cNvPr id="6" name="内容占位符 5"/>
          <p:cNvSpPr>
            <a:spLocks noGrp="1"/>
          </p:cNvSpPr>
          <p:nvPr>
            <p:ph idx="1"/>
          </p:nvPr>
        </p:nvSpPr>
        <p:spPr/>
        <p:txBody>
          <a:bodyPr/>
          <a:lstStyle/>
          <a:p>
            <a:r>
              <a:rPr lang="zh-CN" altLang="en-US" dirty="0" smtClean="0"/>
              <a:t>敏感性分析</a:t>
            </a:r>
            <a:endParaRPr lang="en-US" altLang="zh-CN" dirty="0" smtClean="0"/>
          </a:p>
          <a:p>
            <a:r>
              <a:rPr lang="zh-CN" altLang="en-US" dirty="0" smtClean="0"/>
              <a:t>预测结果的不确定性</a:t>
            </a:r>
            <a:endParaRPr lang="en-US" altLang="zh-CN" dirty="0" smtClean="0"/>
          </a:p>
          <a:p>
            <a:r>
              <a:rPr lang="zh-CN" altLang="en-US" dirty="0" smtClean="0"/>
              <a:t>重复</a:t>
            </a:r>
            <a:r>
              <a:rPr lang="en-US" altLang="zh-CN" dirty="0" smtClean="0"/>
              <a:t>1000</a:t>
            </a:r>
            <a:r>
              <a:rPr lang="zh-CN" altLang="en-US" dirty="0" smtClean="0"/>
              <a:t>次聚类，得到样本分类的模糊矩阵</a:t>
            </a:r>
            <a:endParaRPr lang="en-US" altLang="zh-CN" dirty="0" smtClean="0"/>
          </a:p>
          <a:p>
            <a:r>
              <a:rPr lang="zh-CN" altLang="en-US" dirty="0" smtClean="0"/>
              <a:t>理想分布是双峰分布</a:t>
            </a:r>
            <a:endParaRPr lang="zh-CN" altLang="en-US" dirty="0"/>
          </a:p>
        </p:txBody>
      </p:sp>
    </p:spTree>
    <p:extLst>
      <p:ext uri="{BB962C8B-B14F-4D97-AF65-F5344CB8AC3E}">
        <p14:creationId xmlns:p14="http://schemas.microsoft.com/office/powerpoint/2010/main" val="4381543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6463C9-06F3-4D96-BFA4-B15F40963FC6}"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25</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a:t>3</a:t>
            </a:r>
            <a:endParaRPr lang="zh-CN" altLang="en-US" dirty="0"/>
          </a:p>
        </p:txBody>
      </p:sp>
      <p:sp>
        <p:nvSpPr>
          <p:cNvPr id="6" name="内容占位符 5"/>
          <p:cNvSpPr>
            <a:spLocks noGrp="1"/>
          </p:cNvSpPr>
          <p:nvPr>
            <p:ph idx="1"/>
          </p:nvPr>
        </p:nvSpPr>
        <p:spPr/>
        <p:txBody>
          <a:bodyPr/>
          <a:lstStyle/>
          <a:p>
            <a:r>
              <a:rPr lang="zh-CN" altLang="en-US" dirty="0" smtClean="0"/>
              <a:t> </a:t>
            </a:r>
            <a:r>
              <a:rPr lang="zh-CN" altLang="en-US" dirty="0"/>
              <a:t>对附件表单</a:t>
            </a:r>
            <a:r>
              <a:rPr lang="en-US" altLang="zh-CN" dirty="0"/>
              <a:t>3</a:t>
            </a:r>
            <a:r>
              <a:rPr lang="zh-CN" altLang="en-US" dirty="0"/>
              <a:t>中未知类别玻璃文物的化学成分进行分析，鉴别其所属类型</a:t>
            </a:r>
            <a:r>
              <a:rPr lang="zh-CN" altLang="en-US" dirty="0" smtClean="0"/>
              <a:t>，并对分类</a:t>
            </a:r>
            <a:r>
              <a:rPr lang="zh-CN" altLang="en-US" dirty="0"/>
              <a:t>结果的敏感性进行分析</a:t>
            </a:r>
            <a:r>
              <a:rPr lang="zh-CN" altLang="en-US" dirty="0" smtClean="0"/>
              <a:t>。</a:t>
            </a:r>
            <a:endParaRPr lang="en-US" altLang="zh-CN" dirty="0" smtClean="0"/>
          </a:p>
          <a:p>
            <a:endParaRPr lang="en-US" altLang="zh-CN" dirty="0"/>
          </a:p>
          <a:p>
            <a:r>
              <a:rPr lang="zh-CN" altLang="en-US" dirty="0" smtClean="0"/>
              <a:t>预测问题，问题</a:t>
            </a:r>
            <a:r>
              <a:rPr lang="en-US" altLang="zh-CN" dirty="0" smtClean="0"/>
              <a:t>2</a:t>
            </a:r>
            <a:r>
              <a:rPr lang="zh-CN" altLang="en-US" dirty="0" smtClean="0"/>
              <a:t>的延伸</a:t>
            </a:r>
            <a:endParaRPr lang="zh-CN" altLang="en-US" dirty="0"/>
          </a:p>
        </p:txBody>
      </p:sp>
    </p:spTree>
    <p:extLst>
      <p:ext uri="{BB962C8B-B14F-4D97-AF65-F5344CB8AC3E}">
        <p14:creationId xmlns:p14="http://schemas.microsoft.com/office/powerpoint/2010/main" val="20671125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91B1AD-ECCE-4C07-89D6-E99714317909}"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26</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3</a:t>
            </a:r>
            <a:endParaRPr lang="zh-CN" altLang="en-US" dirty="0"/>
          </a:p>
        </p:txBody>
      </p:sp>
      <p:pic>
        <p:nvPicPr>
          <p:cNvPr id="7" name="内容占位符 6"/>
          <p:cNvPicPr>
            <a:picLocks noGrp="1" noChangeAspect="1"/>
          </p:cNvPicPr>
          <p:nvPr>
            <p:ph idx="1"/>
          </p:nvPr>
        </p:nvPicPr>
        <p:blipFill>
          <a:blip r:embed="rId2"/>
          <a:stretch>
            <a:fillRect/>
          </a:stretch>
        </p:blipFill>
        <p:spPr>
          <a:xfrm>
            <a:off x="1028693" y="1443038"/>
            <a:ext cx="10280664" cy="4525962"/>
          </a:xfrm>
          <a:prstGeom prst="rect">
            <a:avLst/>
          </a:prstGeom>
        </p:spPr>
      </p:pic>
      <p:pic>
        <p:nvPicPr>
          <p:cNvPr id="8" name="图片 7"/>
          <p:cNvPicPr>
            <a:picLocks noChangeAspect="1"/>
          </p:cNvPicPr>
          <p:nvPr/>
        </p:nvPicPr>
        <p:blipFill>
          <a:blip r:embed="rId3"/>
          <a:stretch>
            <a:fillRect/>
          </a:stretch>
        </p:blipFill>
        <p:spPr>
          <a:xfrm>
            <a:off x="546068" y="1250561"/>
            <a:ext cx="482625" cy="4743694"/>
          </a:xfrm>
          <a:prstGeom prst="rect">
            <a:avLst/>
          </a:prstGeom>
        </p:spPr>
      </p:pic>
    </p:spTree>
    <p:extLst>
      <p:ext uri="{BB962C8B-B14F-4D97-AF65-F5344CB8AC3E}">
        <p14:creationId xmlns:p14="http://schemas.microsoft.com/office/powerpoint/2010/main" val="1535648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12F962-E1BC-45FB-A60E-09D62BFA24CA}"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27</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4-1</a:t>
            </a:r>
            <a:endParaRPr lang="zh-CN" altLang="en-US" dirty="0"/>
          </a:p>
        </p:txBody>
      </p:sp>
      <p:sp>
        <p:nvSpPr>
          <p:cNvPr id="6" name="内容占位符 5"/>
          <p:cNvSpPr>
            <a:spLocks noGrp="1"/>
          </p:cNvSpPr>
          <p:nvPr>
            <p:ph idx="1"/>
          </p:nvPr>
        </p:nvSpPr>
        <p:spPr/>
        <p:txBody>
          <a:bodyPr/>
          <a:lstStyle/>
          <a:p>
            <a:r>
              <a:rPr lang="zh-CN" altLang="en-US" dirty="0">
                <a:solidFill>
                  <a:srgbClr val="FF0000"/>
                </a:solidFill>
              </a:rPr>
              <a:t>针对不同类别的玻璃文物样品，分析其化学成分之间的关联</a:t>
            </a:r>
            <a:r>
              <a:rPr lang="zh-CN" altLang="en-US" dirty="0" smtClean="0">
                <a:solidFill>
                  <a:srgbClr val="FF0000"/>
                </a:solidFill>
              </a:rPr>
              <a:t>关系</a:t>
            </a:r>
            <a:endParaRPr lang="en-US" altLang="zh-CN" dirty="0" smtClean="0">
              <a:solidFill>
                <a:srgbClr val="FF0000"/>
              </a:solidFill>
            </a:endParaRPr>
          </a:p>
          <a:p>
            <a:endParaRPr lang="en-US" altLang="zh-CN" dirty="0">
              <a:solidFill>
                <a:srgbClr val="FF0000"/>
              </a:solidFill>
            </a:endParaRPr>
          </a:p>
          <a:p>
            <a:r>
              <a:rPr lang="zh-CN" altLang="en-US" dirty="0" smtClean="0">
                <a:solidFill>
                  <a:srgbClr val="FF0000"/>
                </a:solidFill>
              </a:rPr>
              <a:t>相关性分析 </a:t>
            </a:r>
            <a:r>
              <a:rPr lang="en-US" altLang="zh-CN" dirty="0" smtClean="0">
                <a:solidFill>
                  <a:srgbClr val="FF0000"/>
                </a:solidFill>
              </a:rPr>
              <a:t>PCC</a:t>
            </a:r>
          </a:p>
        </p:txBody>
      </p:sp>
    </p:spTree>
    <p:extLst>
      <p:ext uri="{BB962C8B-B14F-4D97-AF65-F5344CB8AC3E}">
        <p14:creationId xmlns:p14="http://schemas.microsoft.com/office/powerpoint/2010/main" val="21004603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E0BBE7-177C-4A58-BB90-155C533C6869}"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28</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4-1</a:t>
            </a:r>
            <a:endParaRPr lang="zh-CN" altLang="en-US" dirty="0"/>
          </a:p>
        </p:txBody>
      </p:sp>
      <p:pic>
        <p:nvPicPr>
          <p:cNvPr id="8" name="内容占位符 7"/>
          <p:cNvPicPr>
            <a:picLocks noGrp="1" noChangeAspect="1"/>
          </p:cNvPicPr>
          <p:nvPr>
            <p:ph idx="1"/>
          </p:nvPr>
        </p:nvPicPr>
        <p:blipFill>
          <a:blip r:embed="rId2"/>
          <a:stretch>
            <a:fillRect/>
          </a:stretch>
        </p:blipFill>
        <p:spPr>
          <a:xfrm>
            <a:off x="4921009" y="-81585"/>
            <a:ext cx="7318470" cy="7050893"/>
          </a:xfrm>
          <a:prstGeom prst="rect">
            <a:avLst/>
          </a:prstGeom>
        </p:spPr>
      </p:pic>
      <p:sp>
        <p:nvSpPr>
          <p:cNvPr id="10" name="内容占位符 5"/>
          <p:cNvSpPr txBox="1">
            <a:spLocks/>
          </p:cNvSpPr>
          <p:nvPr/>
        </p:nvSpPr>
        <p:spPr>
          <a:xfrm>
            <a:off x="911663" y="1443019"/>
            <a:ext cx="4309491" cy="4526583"/>
          </a:xfrm>
          <a:prstGeom prst="rect">
            <a:avLst/>
          </a:prstGeom>
        </p:spPr>
        <p:txBody>
          <a:bodyPr vert="horz" lIns="91440" tIns="45720" rIns="91440" bIns="45720" rtlCol="0">
            <a:normAutofit/>
          </a:bodyPr>
          <a:lstStyle>
            <a:lvl1pPr marL="514350" indent="-514350" algn="l" defTabSz="914400" rtl="0" eaLnBrk="1" latinLnBrk="0" hangingPunct="1">
              <a:lnSpc>
                <a:spcPct val="150000"/>
              </a:lnSpc>
              <a:spcBef>
                <a:spcPts val="1000"/>
              </a:spcBef>
              <a:buClrTx/>
              <a:buFont typeface="Wingdings" panose="05000000000000000000" pitchFamily="2" charset="2"/>
              <a:buChar char="Ø"/>
              <a:defRPr sz="2800" kern="1200">
                <a:solidFill>
                  <a:schemeClr val="tx1"/>
                </a:solidFill>
                <a:latin typeface="Arial" panose="020B0604020202020204" pitchFamily="34" charset="0"/>
                <a:ea typeface="楷体" panose="02010609060101010101" pitchFamily="49" charset="-122"/>
                <a:cs typeface="Arial" panose="020B0604020202020204" pitchFamily="34" charset="0"/>
              </a:defRPr>
            </a:lvl1pPr>
            <a:lvl2pPr marL="685800" indent="-228600" algn="l" defTabSz="914400" rtl="0" eaLnBrk="1" latinLnBrk="0" hangingPunct="1">
              <a:lnSpc>
                <a:spcPct val="150000"/>
              </a:lnSpc>
              <a:spcBef>
                <a:spcPts val="500"/>
              </a:spcBef>
              <a:buFont typeface="等线" panose="02010600030101010101" pitchFamily="2" charset="-122"/>
              <a:buChar char="–"/>
              <a:defRPr sz="2400" kern="1200">
                <a:solidFill>
                  <a:schemeClr val="tx1"/>
                </a:solidFill>
                <a:latin typeface="Arial" panose="020B0604020202020204" pitchFamily="34" charset="0"/>
                <a:ea typeface="楷体" panose="02010609060101010101" pitchFamily="49" charset="-122"/>
                <a:cs typeface="Arial" panose="020B0604020202020204" pitchFamily="34" charset="0"/>
              </a:defRPr>
            </a:lvl2pPr>
            <a:lvl3pPr marL="1143000" indent="-228600" algn="l" defTabSz="914400" rtl="0" eaLnBrk="1" latinLnBrk="0" hangingPunct="1">
              <a:lnSpc>
                <a:spcPct val="150000"/>
              </a:lnSpc>
              <a:spcBef>
                <a:spcPts val="500"/>
              </a:spcBef>
              <a:buFont typeface="黑体" panose="02010609060101010101" pitchFamily="49" charset="-122"/>
              <a:buChar char="-"/>
              <a:defRPr sz="2000" kern="1200">
                <a:solidFill>
                  <a:schemeClr val="tx1"/>
                </a:solidFill>
                <a:latin typeface="Arial" panose="020B0604020202020204" pitchFamily="34" charset="0"/>
                <a:ea typeface="楷体" panose="02010609060101010101" pitchFamily="49" charset="-122"/>
                <a:cs typeface="Arial" panose="020B0604020202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smtClean="0"/>
              <a:t>BaO</a:t>
            </a:r>
            <a:r>
              <a:rPr lang="zh-CN" altLang="en-US" dirty="0" smtClean="0"/>
              <a:t>与</a:t>
            </a:r>
            <a:r>
              <a:rPr lang="en-US" altLang="zh-CN" dirty="0" smtClean="0"/>
              <a:t>SiO2</a:t>
            </a:r>
            <a:r>
              <a:rPr lang="zh-CN" altLang="en-US" dirty="0" smtClean="0"/>
              <a:t>、</a:t>
            </a:r>
            <a:r>
              <a:rPr lang="en-US" altLang="zh-CN" dirty="0" smtClean="0"/>
              <a:t>SO2</a:t>
            </a:r>
            <a:r>
              <a:rPr lang="zh-CN" altLang="en-US" dirty="0" smtClean="0"/>
              <a:t>具有较强的相关性</a:t>
            </a:r>
            <a:endParaRPr lang="en-US" altLang="zh-CN" dirty="0" smtClean="0"/>
          </a:p>
          <a:p>
            <a:r>
              <a:rPr lang="zh-CN" altLang="en-US" dirty="0" smtClean="0"/>
              <a:t>图文并茂</a:t>
            </a:r>
            <a:endParaRPr lang="zh-CN" altLang="en-US" dirty="0"/>
          </a:p>
        </p:txBody>
      </p:sp>
    </p:spTree>
    <p:extLst>
      <p:ext uri="{BB962C8B-B14F-4D97-AF65-F5344CB8AC3E}">
        <p14:creationId xmlns:p14="http://schemas.microsoft.com/office/powerpoint/2010/main" val="11589395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9AA2E2-4892-4E43-9A25-EA50C5EEEB8B}"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29</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4-2</a:t>
            </a:r>
            <a:endParaRPr lang="zh-CN" altLang="en-US" dirty="0"/>
          </a:p>
        </p:txBody>
      </p:sp>
      <p:sp>
        <p:nvSpPr>
          <p:cNvPr id="6" name="内容占位符 5"/>
          <p:cNvSpPr>
            <a:spLocks noGrp="1"/>
          </p:cNvSpPr>
          <p:nvPr>
            <p:ph idx="1"/>
          </p:nvPr>
        </p:nvSpPr>
        <p:spPr/>
        <p:txBody>
          <a:bodyPr/>
          <a:lstStyle/>
          <a:p>
            <a:r>
              <a:rPr lang="zh-CN" altLang="en-US" dirty="0">
                <a:solidFill>
                  <a:srgbClr val="FF0000"/>
                </a:solidFill>
              </a:rPr>
              <a:t>针对不同类别的玻璃文物样品，分析其化学成分之间的关联关系，并比较不同类别之间的化学成分关联关系的差异性</a:t>
            </a:r>
            <a:r>
              <a:rPr lang="zh-CN" altLang="en-US" dirty="0" smtClean="0">
                <a:solidFill>
                  <a:srgbClr val="FF0000"/>
                </a:solidFill>
              </a:rPr>
              <a:t>。</a:t>
            </a:r>
            <a:endParaRPr lang="en-US" altLang="zh-CN" dirty="0" smtClean="0">
              <a:solidFill>
                <a:srgbClr val="FF0000"/>
              </a:solidFill>
            </a:endParaRPr>
          </a:p>
          <a:p>
            <a:endParaRPr lang="en-US" altLang="zh-CN" dirty="0" smtClean="0">
              <a:solidFill>
                <a:srgbClr val="FF0000"/>
              </a:solidFill>
            </a:endParaRPr>
          </a:p>
          <a:p>
            <a:r>
              <a:rPr lang="zh-CN" altLang="en-US" dirty="0" smtClean="0">
                <a:solidFill>
                  <a:srgbClr val="FF0000"/>
                </a:solidFill>
              </a:rPr>
              <a:t>相关性差异检验</a:t>
            </a:r>
            <a:endParaRPr lang="zh-CN" altLang="en-US" dirty="0">
              <a:solidFill>
                <a:srgbClr val="FF0000"/>
              </a:solidFill>
            </a:endParaRPr>
          </a:p>
        </p:txBody>
      </p:sp>
    </p:spTree>
    <p:extLst>
      <p:ext uri="{BB962C8B-B14F-4D97-AF65-F5344CB8AC3E}">
        <p14:creationId xmlns:p14="http://schemas.microsoft.com/office/powerpoint/2010/main" val="3342881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7F6557-888D-4FFD-A284-17072660CF94}"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3</a:t>
            </a:fld>
            <a:endParaRPr lang="zh-CN" altLang="en-US" dirty="0"/>
          </a:p>
        </p:txBody>
      </p:sp>
      <p:sp>
        <p:nvSpPr>
          <p:cNvPr id="5" name="标题 4"/>
          <p:cNvSpPr>
            <a:spLocks noGrp="1"/>
          </p:cNvSpPr>
          <p:nvPr>
            <p:ph type="title"/>
          </p:nvPr>
        </p:nvSpPr>
        <p:spPr/>
        <p:txBody>
          <a:bodyPr/>
          <a:lstStyle/>
          <a:p>
            <a:r>
              <a:rPr lang="zh-CN" altLang="en-US" dirty="0" smtClean="0"/>
              <a:t>问题背景</a:t>
            </a:r>
            <a:endParaRPr lang="zh-CN" altLang="en-US" dirty="0"/>
          </a:p>
        </p:txBody>
      </p:sp>
      <p:sp>
        <p:nvSpPr>
          <p:cNvPr id="6" name="内容占位符 5"/>
          <p:cNvSpPr>
            <a:spLocks noGrp="1"/>
          </p:cNvSpPr>
          <p:nvPr>
            <p:ph idx="1"/>
          </p:nvPr>
        </p:nvSpPr>
        <p:spPr>
          <a:xfrm>
            <a:off x="911663" y="1359117"/>
            <a:ext cx="10515600" cy="4526583"/>
          </a:xfrm>
        </p:spPr>
        <p:txBody>
          <a:bodyPr>
            <a:normAutofit lnSpcReduction="10000"/>
          </a:bodyPr>
          <a:lstStyle/>
          <a:p>
            <a:r>
              <a:rPr lang="zh-CN" altLang="en-US" dirty="0" smtClean="0"/>
              <a:t> </a:t>
            </a:r>
            <a:r>
              <a:rPr lang="zh-CN" altLang="en-US" dirty="0"/>
              <a:t>玻璃的主要原料是石英砂，主要化学成分是二氧化硅（</a:t>
            </a:r>
            <a:r>
              <a:rPr lang="en-US" altLang="zh-CN" dirty="0"/>
              <a:t>SiO2</a:t>
            </a:r>
            <a:r>
              <a:rPr lang="zh-CN" altLang="en-US" dirty="0" smtClean="0"/>
              <a:t>）</a:t>
            </a:r>
            <a:endParaRPr lang="en-US" altLang="zh-CN" dirty="0" smtClean="0"/>
          </a:p>
          <a:p>
            <a:r>
              <a:rPr lang="zh-CN" altLang="en-US" dirty="0" smtClean="0"/>
              <a:t>助熔剂：草木灰</a:t>
            </a:r>
            <a:r>
              <a:rPr lang="zh-CN" altLang="en-US" dirty="0"/>
              <a:t>、天然泡碱、硝石和铅矿石</a:t>
            </a:r>
            <a:r>
              <a:rPr lang="zh-CN" altLang="en-US" dirty="0" smtClean="0"/>
              <a:t>等</a:t>
            </a:r>
            <a:endParaRPr lang="en-US" altLang="zh-CN" dirty="0" smtClean="0"/>
          </a:p>
          <a:p>
            <a:pPr lvl="1"/>
            <a:r>
              <a:rPr lang="zh-CN" altLang="en-US" dirty="0"/>
              <a:t>铅钡玻璃在烧制过程中加入铅矿石作为助熔剂，其氧化铅（</a:t>
            </a:r>
            <a:r>
              <a:rPr lang="en-US" altLang="zh-CN" dirty="0" err="1"/>
              <a:t>PbO</a:t>
            </a:r>
            <a:r>
              <a:rPr lang="zh-CN" altLang="en-US" dirty="0"/>
              <a:t>）、氧化钡（</a:t>
            </a:r>
            <a:r>
              <a:rPr lang="en-US" altLang="zh-CN" dirty="0" err="1"/>
              <a:t>BaO</a:t>
            </a:r>
            <a:r>
              <a:rPr lang="zh-CN" altLang="en-US" dirty="0"/>
              <a:t>）的含量较高</a:t>
            </a:r>
            <a:r>
              <a:rPr lang="zh-CN" altLang="en-US" dirty="0" smtClean="0"/>
              <a:t>，楚文化的玻璃</a:t>
            </a:r>
            <a:endParaRPr lang="en-US" altLang="zh-CN" dirty="0"/>
          </a:p>
          <a:p>
            <a:pPr lvl="1"/>
            <a:r>
              <a:rPr lang="zh-CN" altLang="en-US" dirty="0" smtClean="0"/>
              <a:t>钾</a:t>
            </a:r>
            <a:r>
              <a:rPr lang="zh-CN" altLang="en-US" dirty="0"/>
              <a:t>玻璃是以含钾量高的物质如草木灰作为助熔剂烧制而成的，主要流行于我国岭南以及东南亚和印度等区域。</a:t>
            </a:r>
          </a:p>
          <a:p>
            <a:r>
              <a:rPr lang="zh-CN" altLang="en-US" dirty="0" smtClean="0"/>
              <a:t>稳定剂：石灰石，煅烧后转化为</a:t>
            </a:r>
            <a:r>
              <a:rPr lang="en-US" altLang="zh-CN" dirty="0" err="1" smtClean="0"/>
              <a:t>CaO</a:t>
            </a:r>
            <a:endParaRPr lang="zh-CN" altLang="en-US" dirty="0"/>
          </a:p>
        </p:txBody>
      </p:sp>
    </p:spTree>
    <p:extLst>
      <p:ext uri="{BB962C8B-B14F-4D97-AF65-F5344CB8AC3E}">
        <p14:creationId xmlns:p14="http://schemas.microsoft.com/office/powerpoint/2010/main" val="1780013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6C856F-BAC7-4922-8C98-5B6576B3144F}"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30</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4-2</a:t>
            </a:r>
            <a:endParaRPr lang="zh-CN" altLang="en-US" dirty="0"/>
          </a:p>
        </p:txBody>
      </p:sp>
      <p:pic>
        <p:nvPicPr>
          <p:cNvPr id="7170" name="Picture 2" descr="https://p3.itc.cn/images01/20210423/3bc42ff7c86a43bc9127d6e725e6e3ef.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2077" y="1142891"/>
            <a:ext cx="7868273" cy="485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52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943BFD0-307E-439C-B1CB-0ACAAA76A076}"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31</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4-2</a:t>
            </a:r>
            <a:endParaRPr lang="zh-CN" altLang="en-US" dirty="0"/>
          </a:p>
        </p:txBody>
      </p:sp>
      <p:sp>
        <p:nvSpPr>
          <p:cNvPr id="6" name="内容占位符 5"/>
          <p:cNvSpPr>
            <a:spLocks noGrp="1"/>
          </p:cNvSpPr>
          <p:nvPr>
            <p:ph idx="1"/>
          </p:nvPr>
        </p:nvSpPr>
        <p:spPr/>
        <p:txBody>
          <a:bodyPr/>
          <a:lstStyle/>
          <a:p>
            <a:r>
              <a:rPr lang="zh-CN" altLang="en-US" dirty="0" smtClean="0"/>
              <a:t>采用</a:t>
            </a:r>
            <a:r>
              <a:rPr lang="en-US" altLang="zh-CN" dirty="0" smtClean="0"/>
              <a:t>Z-</a:t>
            </a:r>
            <a:r>
              <a:rPr lang="zh-CN" altLang="en-US" dirty="0" smtClean="0"/>
              <a:t>检验</a:t>
            </a:r>
            <a:endParaRPr lang="en-US" altLang="zh-CN" dirty="0" smtClean="0"/>
          </a:p>
          <a:p>
            <a:endParaRPr lang="en-US" altLang="zh-CN" dirty="0" smtClean="0"/>
          </a:p>
          <a:p>
            <a:r>
              <a:rPr lang="zh-CN" altLang="en-US" dirty="0"/>
              <a:t>无参检验</a:t>
            </a:r>
            <a:endParaRPr lang="en-US" altLang="zh-CN" dirty="0" smtClean="0"/>
          </a:p>
          <a:p>
            <a:endParaRPr lang="zh-CN" altLang="en-US" dirty="0"/>
          </a:p>
        </p:txBody>
      </p:sp>
      <p:pic>
        <p:nvPicPr>
          <p:cNvPr id="7" name="图片 6"/>
          <p:cNvPicPr>
            <a:picLocks noChangeAspect="1"/>
          </p:cNvPicPr>
          <p:nvPr/>
        </p:nvPicPr>
        <p:blipFill>
          <a:blip r:embed="rId2"/>
          <a:stretch>
            <a:fillRect/>
          </a:stretch>
        </p:blipFill>
        <p:spPr>
          <a:xfrm>
            <a:off x="4038600" y="1190670"/>
            <a:ext cx="7518786" cy="4972306"/>
          </a:xfrm>
          <a:prstGeom prst="rect">
            <a:avLst/>
          </a:prstGeom>
        </p:spPr>
      </p:pic>
      <p:pic>
        <p:nvPicPr>
          <p:cNvPr id="8" name="图片 7"/>
          <p:cNvPicPr>
            <a:picLocks noChangeAspect="1"/>
          </p:cNvPicPr>
          <p:nvPr/>
        </p:nvPicPr>
        <p:blipFill>
          <a:blip r:embed="rId3"/>
          <a:stretch>
            <a:fillRect/>
          </a:stretch>
        </p:blipFill>
        <p:spPr>
          <a:xfrm>
            <a:off x="665805" y="2171926"/>
            <a:ext cx="7537837" cy="3435527"/>
          </a:xfrm>
          <a:prstGeom prst="rect">
            <a:avLst/>
          </a:prstGeom>
        </p:spPr>
      </p:pic>
    </p:spTree>
    <p:extLst>
      <p:ext uri="{BB962C8B-B14F-4D97-AF65-F5344CB8AC3E}">
        <p14:creationId xmlns:p14="http://schemas.microsoft.com/office/powerpoint/2010/main" val="146552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26A4FC-D5FD-4940-88C9-4D8781910A66}"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4</a:t>
            </a:fld>
            <a:endParaRPr lang="zh-CN" altLang="en-US" dirty="0"/>
          </a:p>
        </p:txBody>
      </p:sp>
      <p:sp>
        <p:nvSpPr>
          <p:cNvPr id="5" name="标题 4"/>
          <p:cNvSpPr>
            <a:spLocks noGrp="1"/>
          </p:cNvSpPr>
          <p:nvPr>
            <p:ph type="title"/>
          </p:nvPr>
        </p:nvSpPr>
        <p:spPr>
          <a:xfrm>
            <a:off x="911662" y="302326"/>
            <a:ext cx="10515600" cy="586141"/>
          </a:xfrm>
        </p:spPr>
        <p:txBody>
          <a:bodyPr/>
          <a:lstStyle/>
          <a:p>
            <a:r>
              <a:rPr lang="zh-CN" altLang="en-US" dirty="0" smtClean="0"/>
              <a:t>问题背景</a:t>
            </a:r>
            <a:endParaRPr lang="zh-CN" altLang="en-US" dirty="0"/>
          </a:p>
        </p:txBody>
      </p:sp>
      <p:sp>
        <p:nvSpPr>
          <p:cNvPr id="6" name="内容占位符 5"/>
          <p:cNvSpPr>
            <a:spLocks noGrp="1"/>
          </p:cNvSpPr>
          <p:nvPr>
            <p:ph idx="1"/>
          </p:nvPr>
        </p:nvSpPr>
        <p:spPr>
          <a:xfrm>
            <a:off x="911662" y="1063238"/>
            <a:ext cx="10899337" cy="5118341"/>
          </a:xfrm>
        </p:spPr>
        <p:txBody>
          <a:bodyPr>
            <a:noAutofit/>
          </a:bodyPr>
          <a:lstStyle/>
          <a:p>
            <a:r>
              <a:rPr lang="zh-CN" altLang="en-US" dirty="0" smtClean="0"/>
              <a:t> </a:t>
            </a:r>
            <a:r>
              <a:rPr lang="zh-CN" altLang="en-US" dirty="0"/>
              <a:t>考古工作者依据这些文物样品的化学成分和其他检测手段已将其分为</a:t>
            </a:r>
            <a:r>
              <a:rPr lang="zh-CN" altLang="en-US" dirty="0">
                <a:solidFill>
                  <a:srgbClr val="FF0000"/>
                </a:solidFill>
              </a:rPr>
              <a:t>高钾玻璃和铅钡玻璃</a:t>
            </a:r>
            <a:r>
              <a:rPr lang="zh-CN" altLang="en-US" dirty="0"/>
              <a:t>两种类型</a:t>
            </a:r>
            <a:r>
              <a:rPr lang="zh-CN" altLang="en-US" dirty="0" smtClean="0"/>
              <a:t>。</a:t>
            </a:r>
            <a:endParaRPr lang="en-US" altLang="zh-CN" dirty="0" smtClean="0"/>
          </a:p>
          <a:p>
            <a:r>
              <a:rPr lang="zh-CN" altLang="en-US" dirty="0" smtClean="0"/>
              <a:t>文物的主要成分比例</a:t>
            </a:r>
            <a:endParaRPr lang="en-US" altLang="zh-CN" dirty="0" smtClean="0"/>
          </a:p>
          <a:p>
            <a:pPr lvl="1"/>
            <a:r>
              <a:rPr lang="zh-CN" altLang="en-US" sz="3600" dirty="0" smtClean="0"/>
              <a:t> </a:t>
            </a:r>
            <a:r>
              <a:rPr lang="zh-CN" altLang="en-US" sz="2800" dirty="0"/>
              <a:t>检验技术</a:t>
            </a:r>
            <a:r>
              <a:rPr lang="zh-CN" altLang="en-US" sz="2800" dirty="0" smtClean="0"/>
              <a:t>原因不一定为</a:t>
            </a:r>
            <a:r>
              <a:rPr lang="en-US" altLang="zh-CN" sz="2800" dirty="0" smtClean="0"/>
              <a:t>100%</a:t>
            </a:r>
          </a:p>
          <a:p>
            <a:pPr lvl="1"/>
            <a:r>
              <a:rPr lang="zh-CN" altLang="en-US" sz="2800" dirty="0" smtClean="0"/>
              <a:t>将</a:t>
            </a:r>
            <a:r>
              <a:rPr lang="zh-CN" altLang="en-US" sz="2800" dirty="0"/>
              <a:t>成分比例累加和介于 </a:t>
            </a:r>
            <a:r>
              <a:rPr lang="en-US" altLang="zh-CN" sz="2800" dirty="0"/>
              <a:t>85%~105%</a:t>
            </a:r>
            <a:r>
              <a:rPr lang="zh-CN" altLang="en-US" sz="2800" dirty="0"/>
              <a:t>之间的数据视为</a:t>
            </a:r>
            <a:r>
              <a:rPr lang="zh-CN" altLang="en-US" sz="2800" dirty="0" smtClean="0"/>
              <a:t>有效</a:t>
            </a:r>
            <a:endParaRPr lang="en-US" altLang="zh-CN" sz="2800" dirty="0" smtClean="0"/>
          </a:p>
          <a:p>
            <a:pPr lvl="1"/>
            <a:endParaRPr lang="en-US" altLang="zh-CN" sz="2800" dirty="0"/>
          </a:p>
        </p:txBody>
      </p:sp>
    </p:spTree>
    <p:extLst>
      <p:ext uri="{BB962C8B-B14F-4D97-AF65-F5344CB8AC3E}">
        <p14:creationId xmlns:p14="http://schemas.microsoft.com/office/powerpoint/2010/main" val="2981529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42B070-F404-4B16-8FB8-35E2691E1486}"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5</a:t>
            </a:fld>
            <a:endParaRPr lang="zh-CN" altLang="en-US" dirty="0"/>
          </a:p>
        </p:txBody>
      </p:sp>
      <p:sp>
        <p:nvSpPr>
          <p:cNvPr id="5" name="标题 4"/>
          <p:cNvSpPr>
            <a:spLocks noGrp="1"/>
          </p:cNvSpPr>
          <p:nvPr>
            <p:ph type="title"/>
          </p:nvPr>
        </p:nvSpPr>
        <p:spPr/>
        <p:txBody>
          <a:bodyPr/>
          <a:lstStyle/>
          <a:p>
            <a:r>
              <a:rPr lang="zh-CN" altLang="en-US" dirty="0" smtClean="0"/>
              <a:t>问题背景</a:t>
            </a:r>
            <a:endParaRPr lang="zh-CN" altLang="en-US" dirty="0"/>
          </a:p>
        </p:txBody>
      </p:sp>
      <p:sp>
        <p:nvSpPr>
          <p:cNvPr id="6" name="内容占位符 5"/>
          <p:cNvSpPr>
            <a:spLocks noGrp="1"/>
          </p:cNvSpPr>
          <p:nvPr>
            <p:ph idx="1"/>
          </p:nvPr>
        </p:nvSpPr>
        <p:spPr/>
        <p:txBody>
          <a:bodyPr/>
          <a:lstStyle/>
          <a:p>
            <a:r>
              <a:rPr lang="en-US" altLang="zh-CN" dirty="0" smtClean="0"/>
              <a:t>58</a:t>
            </a:r>
            <a:r>
              <a:rPr lang="zh-CN" altLang="en-US" dirty="0" smtClean="0"/>
              <a:t>件文物</a:t>
            </a:r>
            <a:endParaRPr lang="en-US" altLang="zh-CN" dirty="0" smtClean="0"/>
          </a:p>
          <a:p>
            <a:r>
              <a:rPr lang="zh-CN" altLang="en-US" dirty="0" smtClean="0"/>
              <a:t>颜色存有缺失数据</a:t>
            </a:r>
            <a:endParaRPr lang="en-US" altLang="zh-CN" dirty="0" smtClean="0"/>
          </a:p>
          <a:p>
            <a:r>
              <a:rPr lang="zh-CN" altLang="en-US" dirty="0"/>
              <a:t>均</a:t>
            </a:r>
            <a:r>
              <a:rPr lang="zh-CN" altLang="en-US" dirty="0" smtClean="0"/>
              <a:t>为离散型数据</a:t>
            </a:r>
            <a:endParaRPr lang="zh-CN" altLang="en-US" dirty="0"/>
          </a:p>
        </p:txBody>
      </p:sp>
      <p:pic>
        <p:nvPicPr>
          <p:cNvPr id="9" name="图片 8"/>
          <p:cNvPicPr>
            <a:picLocks noChangeAspect="1"/>
          </p:cNvPicPr>
          <p:nvPr/>
        </p:nvPicPr>
        <p:blipFill rotWithShape="1">
          <a:blip r:embed="rId2"/>
          <a:srcRect l="2765" t="3146"/>
          <a:stretch/>
        </p:blipFill>
        <p:spPr>
          <a:xfrm>
            <a:off x="4795365" y="1144745"/>
            <a:ext cx="6384632" cy="4606772"/>
          </a:xfrm>
          <a:prstGeom prst="rect">
            <a:avLst/>
          </a:prstGeom>
        </p:spPr>
      </p:pic>
    </p:spTree>
    <p:extLst>
      <p:ext uri="{BB962C8B-B14F-4D97-AF65-F5344CB8AC3E}">
        <p14:creationId xmlns:p14="http://schemas.microsoft.com/office/powerpoint/2010/main" val="1029204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0AF682-F5B1-44F6-A200-8DB7A2150A71}"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6</a:t>
            </a:fld>
            <a:endParaRPr lang="zh-CN" altLang="en-US" dirty="0"/>
          </a:p>
        </p:txBody>
      </p:sp>
      <p:sp>
        <p:nvSpPr>
          <p:cNvPr id="5" name="标题 4"/>
          <p:cNvSpPr>
            <a:spLocks noGrp="1"/>
          </p:cNvSpPr>
          <p:nvPr>
            <p:ph type="title"/>
          </p:nvPr>
        </p:nvSpPr>
        <p:spPr/>
        <p:txBody>
          <a:bodyPr/>
          <a:lstStyle/>
          <a:p>
            <a:r>
              <a:rPr lang="zh-CN" altLang="en-US" dirty="0" smtClean="0"/>
              <a:t>问题背景</a:t>
            </a:r>
            <a:endParaRPr lang="zh-CN" altLang="en-US" dirty="0"/>
          </a:p>
        </p:txBody>
      </p:sp>
      <p:pic>
        <p:nvPicPr>
          <p:cNvPr id="7" name="内容占位符 6"/>
          <p:cNvPicPr>
            <a:picLocks noGrp="1" noChangeAspect="1"/>
          </p:cNvPicPr>
          <p:nvPr>
            <p:ph idx="1"/>
          </p:nvPr>
        </p:nvPicPr>
        <p:blipFill>
          <a:blip r:embed="rId2"/>
          <a:stretch>
            <a:fillRect/>
          </a:stretch>
        </p:blipFill>
        <p:spPr>
          <a:xfrm>
            <a:off x="838200" y="3336362"/>
            <a:ext cx="10515600" cy="2968207"/>
          </a:xfrm>
          <a:prstGeom prst="rect">
            <a:avLst/>
          </a:prstGeom>
        </p:spPr>
      </p:pic>
      <p:sp>
        <p:nvSpPr>
          <p:cNvPr id="8" name="内容占位符 5"/>
          <p:cNvSpPr txBox="1">
            <a:spLocks/>
          </p:cNvSpPr>
          <p:nvPr/>
        </p:nvSpPr>
        <p:spPr>
          <a:xfrm>
            <a:off x="744140" y="1073071"/>
            <a:ext cx="10515600" cy="4526583"/>
          </a:xfrm>
          <a:prstGeom prst="rect">
            <a:avLst/>
          </a:prstGeom>
        </p:spPr>
        <p:txBody>
          <a:bodyPr vert="horz" lIns="91440" tIns="45720" rIns="91440" bIns="45720" rtlCol="0">
            <a:normAutofit/>
          </a:bodyPr>
          <a:lstStyle>
            <a:lvl1pPr marL="514350" indent="-514350" algn="l" defTabSz="914400" rtl="0" eaLnBrk="1" latinLnBrk="0" hangingPunct="1">
              <a:lnSpc>
                <a:spcPct val="150000"/>
              </a:lnSpc>
              <a:spcBef>
                <a:spcPts val="1000"/>
              </a:spcBef>
              <a:buClrTx/>
              <a:buFont typeface="Wingdings" panose="05000000000000000000" pitchFamily="2" charset="2"/>
              <a:buChar char="Ø"/>
              <a:defRPr sz="2800" kern="1200">
                <a:solidFill>
                  <a:schemeClr val="tx1"/>
                </a:solidFill>
                <a:latin typeface="Arial" panose="020B0604020202020204" pitchFamily="34" charset="0"/>
                <a:ea typeface="楷体" panose="02010609060101010101" pitchFamily="49" charset="-122"/>
                <a:cs typeface="Arial" panose="020B0604020202020204" pitchFamily="34" charset="0"/>
              </a:defRPr>
            </a:lvl1pPr>
            <a:lvl2pPr marL="685800" indent="-228600" algn="l" defTabSz="914400" rtl="0" eaLnBrk="1" latinLnBrk="0" hangingPunct="1">
              <a:lnSpc>
                <a:spcPct val="150000"/>
              </a:lnSpc>
              <a:spcBef>
                <a:spcPts val="500"/>
              </a:spcBef>
              <a:buFont typeface="等线" panose="02010600030101010101" pitchFamily="2" charset="-122"/>
              <a:buChar char="–"/>
              <a:defRPr sz="2400" kern="1200">
                <a:solidFill>
                  <a:schemeClr val="tx1"/>
                </a:solidFill>
                <a:latin typeface="Arial" panose="020B0604020202020204" pitchFamily="34" charset="0"/>
                <a:ea typeface="楷体" panose="02010609060101010101" pitchFamily="49" charset="-122"/>
                <a:cs typeface="Arial" panose="020B0604020202020204" pitchFamily="34" charset="0"/>
              </a:defRPr>
            </a:lvl2pPr>
            <a:lvl3pPr marL="1143000" indent="-228600" algn="l" defTabSz="914400" rtl="0" eaLnBrk="1" latinLnBrk="0" hangingPunct="1">
              <a:lnSpc>
                <a:spcPct val="150000"/>
              </a:lnSpc>
              <a:spcBef>
                <a:spcPts val="500"/>
              </a:spcBef>
              <a:buFont typeface="黑体" panose="02010609060101010101" pitchFamily="49" charset="-122"/>
              <a:buChar char="-"/>
              <a:defRPr sz="2000" kern="1200">
                <a:solidFill>
                  <a:schemeClr val="tx1"/>
                </a:solidFill>
                <a:latin typeface="Arial" panose="020B0604020202020204" pitchFamily="34" charset="0"/>
                <a:ea typeface="楷体" panose="02010609060101010101" pitchFamily="49" charset="-122"/>
                <a:cs typeface="Arial" panose="020B0604020202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缺失数据严重</a:t>
            </a:r>
            <a:endParaRPr lang="en-US" altLang="zh-CN" dirty="0" smtClean="0"/>
          </a:p>
          <a:p>
            <a:r>
              <a:rPr lang="zh-CN" altLang="en-US" dirty="0" smtClean="0"/>
              <a:t>文物采样点可有多个部位</a:t>
            </a:r>
            <a:endParaRPr lang="en-US" altLang="zh-CN" dirty="0" smtClean="0"/>
          </a:p>
          <a:p>
            <a:r>
              <a:rPr lang="zh-CN" altLang="en-US" dirty="0" smtClean="0"/>
              <a:t>采样点部位中含有风化信息</a:t>
            </a:r>
            <a:endParaRPr lang="zh-CN" altLang="en-US" dirty="0"/>
          </a:p>
        </p:txBody>
      </p:sp>
    </p:spTree>
    <p:extLst>
      <p:ext uri="{BB962C8B-B14F-4D97-AF65-F5344CB8AC3E}">
        <p14:creationId xmlns:p14="http://schemas.microsoft.com/office/powerpoint/2010/main" val="62156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568EED-2C87-45E6-AAA2-477BFC850B30}"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7</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a:t>
            </a:r>
            <a:endParaRPr lang="zh-CN" altLang="en-US" dirty="0"/>
          </a:p>
        </p:txBody>
      </p:sp>
      <p:sp>
        <p:nvSpPr>
          <p:cNvPr id="6" name="内容占位符 5"/>
          <p:cNvSpPr>
            <a:spLocks noGrp="1"/>
          </p:cNvSpPr>
          <p:nvPr>
            <p:ph idx="1"/>
          </p:nvPr>
        </p:nvSpPr>
        <p:spPr/>
        <p:txBody>
          <a:bodyPr/>
          <a:lstStyle/>
          <a:p>
            <a:r>
              <a:rPr lang="en-US" altLang="zh-CN" dirty="0" smtClean="0"/>
              <a:t>1-1 </a:t>
            </a:r>
            <a:r>
              <a:rPr lang="zh-CN" altLang="en-US" dirty="0" smtClean="0"/>
              <a:t>对</a:t>
            </a:r>
            <a:r>
              <a:rPr lang="zh-CN" altLang="en-US" dirty="0"/>
              <a:t>这些玻璃文物的</a:t>
            </a:r>
            <a:r>
              <a:rPr lang="zh-CN" altLang="en-US" dirty="0">
                <a:solidFill>
                  <a:srgbClr val="FF0000"/>
                </a:solidFill>
              </a:rPr>
              <a:t>表面风化</a:t>
            </a:r>
            <a:r>
              <a:rPr lang="zh-CN" altLang="en-US" dirty="0"/>
              <a:t>与其</a:t>
            </a:r>
            <a:r>
              <a:rPr lang="zh-CN" altLang="en-US" dirty="0">
                <a:solidFill>
                  <a:srgbClr val="FF0000"/>
                </a:solidFill>
              </a:rPr>
              <a:t>玻璃类型</a:t>
            </a:r>
            <a:r>
              <a:rPr lang="zh-CN" altLang="en-US" dirty="0"/>
              <a:t>、</a:t>
            </a:r>
            <a:r>
              <a:rPr lang="zh-CN" altLang="en-US" dirty="0">
                <a:solidFill>
                  <a:srgbClr val="FF0000"/>
                </a:solidFill>
              </a:rPr>
              <a:t>纹饰</a:t>
            </a:r>
            <a:r>
              <a:rPr lang="zh-CN" altLang="en-US" dirty="0"/>
              <a:t>和</a:t>
            </a:r>
            <a:r>
              <a:rPr lang="zh-CN" altLang="en-US" dirty="0">
                <a:solidFill>
                  <a:srgbClr val="FF0000"/>
                </a:solidFill>
              </a:rPr>
              <a:t>颜色</a:t>
            </a:r>
            <a:r>
              <a:rPr lang="zh-CN" altLang="en-US" dirty="0"/>
              <a:t>的关系进行分析</a:t>
            </a:r>
            <a:r>
              <a:rPr lang="zh-CN" altLang="en-US" dirty="0" smtClean="0"/>
              <a:t>；</a:t>
            </a:r>
            <a:endParaRPr lang="en-US" altLang="zh-CN" dirty="0" smtClean="0"/>
          </a:p>
          <a:p>
            <a:r>
              <a:rPr lang="en-US" altLang="zh-CN" dirty="0" smtClean="0"/>
              <a:t>1-2 </a:t>
            </a:r>
            <a:r>
              <a:rPr lang="zh-CN" altLang="en-US" dirty="0" smtClean="0"/>
              <a:t>结合</a:t>
            </a:r>
            <a:r>
              <a:rPr lang="zh-CN" altLang="en-US" dirty="0"/>
              <a:t>玻璃的类型，分析文物样品表面有无风化化学成分含量的统计</a:t>
            </a:r>
            <a:r>
              <a:rPr lang="zh-CN" altLang="en-US" dirty="0" smtClean="0"/>
              <a:t>规律</a:t>
            </a:r>
            <a:endParaRPr lang="en-US" altLang="zh-CN" dirty="0" smtClean="0"/>
          </a:p>
          <a:p>
            <a:r>
              <a:rPr lang="en-US" altLang="zh-CN" dirty="0" smtClean="0"/>
              <a:t>1-3 </a:t>
            </a:r>
            <a:r>
              <a:rPr lang="zh-CN" altLang="en-US" dirty="0" smtClean="0"/>
              <a:t>根据</a:t>
            </a:r>
            <a:r>
              <a:rPr lang="zh-CN" altLang="en-US" dirty="0"/>
              <a:t>风化点检测数据，预测其风化前的化学成分含量。</a:t>
            </a:r>
          </a:p>
        </p:txBody>
      </p:sp>
    </p:spTree>
    <p:extLst>
      <p:ext uri="{BB962C8B-B14F-4D97-AF65-F5344CB8AC3E}">
        <p14:creationId xmlns:p14="http://schemas.microsoft.com/office/powerpoint/2010/main" val="7531289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E49C6F-8958-464A-9C8C-D76EC46E7BBA}"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8</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1-1</a:t>
            </a:r>
            <a:endParaRPr lang="zh-CN" altLang="en-US" dirty="0"/>
          </a:p>
        </p:txBody>
      </p:sp>
      <p:sp>
        <p:nvSpPr>
          <p:cNvPr id="6" name="内容占位符 5"/>
          <p:cNvSpPr>
            <a:spLocks noGrp="1"/>
          </p:cNvSpPr>
          <p:nvPr>
            <p:ph idx="1"/>
          </p:nvPr>
        </p:nvSpPr>
        <p:spPr/>
        <p:txBody>
          <a:bodyPr/>
          <a:lstStyle/>
          <a:p>
            <a:r>
              <a:rPr lang="zh-CN" altLang="en-US" dirty="0"/>
              <a:t>对这些玻璃文物的</a:t>
            </a:r>
            <a:r>
              <a:rPr lang="zh-CN" altLang="en-US" dirty="0">
                <a:solidFill>
                  <a:srgbClr val="FF0000"/>
                </a:solidFill>
              </a:rPr>
              <a:t>表面风化</a:t>
            </a:r>
            <a:r>
              <a:rPr lang="zh-CN" altLang="en-US" dirty="0"/>
              <a:t>与其</a:t>
            </a:r>
            <a:r>
              <a:rPr lang="zh-CN" altLang="en-US" dirty="0">
                <a:solidFill>
                  <a:srgbClr val="FF0000"/>
                </a:solidFill>
              </a:rPr>
              <a:t>玻璃类型</a:t>
            </a:r>
            <a:r>
              <a:rPr lang="zh-CN" altLang="en-US" dirty="0"/>
              <a:t>、</a:t>
            </a:r>
            <a:r>
              <a:rPr lang="zh-CN" altLang="en-US" dirty="0">
                <a:solidFill>
                  <a:srgbClr val="FF0000"/>
                </a:solidFill>
              </a:rPr>
              <a:t>纹饰</a:t>
            </a:r>
            <a:r>
              <a:rPr lang="zh-CN" altLang="en-US" dirty="0"/>
              <a:t>和</a:t>
            </a:r>
            <a:r>
              <a:rPr lang="zh-CN" altLang="en-US" dirty="0">
                <a:solidFill>
                  <a:srgbClr val="FF0000"/>
                </a:solidFill>
              </a:rPr>
              <a:t>颜色</a:t>
            </a:r>
            <a:r>
              <a:rPr lang="zh-CN" altLang="en-US" dirty="0"/>
              <a:t>的关系进行分析；</a:t>
            </a:r>
            <a:endParaRPr lang="en-US" altLang="zh-CN" dirty="0"/>
          </a:p>
          <a:p>
            <a:r>
              <a:rPr lang="zh-CN" altLang="en-US" dirty="0" smtClean="0"/>
              <a:t>方法：卡方检验、</a:t>
            </a:r>
            <a:r>
              <a:rPr lang="en-US" altLang="zh-CN" dirty="0" smtClean="0"/>
              <a:t>Fisher’s </a:t>
            </a:r>
            <a:r>
              <a:rPr lang="zh-CN" altLang="en-US" dirty="0" smtClean="0"/>
              <a:t>精确检验、</a:t>
            </a:r>
            <a:r>
              <a:rPr lang="en-US" altLang="zh-CN" dirty="0" smtClean="0"/>
              <a:t>Pearson </a:t>
            </a:r>
            <a:r>
              <a:rPr lang="zh-CN" altLang="en-US" dirty="0" smtClean="0"/>
              <a:t>相关性分析</a:t>
            </a:r>
            <a:endParaRPr lang="en-US" altLang="zh-CN" dirty="0" smtClean="0"/>
          </a:p>
          <a:p>
            <a:r>
              <a:rPr lang="zh-CN" altLang="en-US" dirty="0" smtClean="0"/>
              <a:t>建议：简单的数据分析，不需要用多种方法去解决</a:t>
            </a:r>
            <a:endParaRPr lang="en-US" altLang="zh-CN" dirty="0" smtClean="0"/>
          </a:p>
          <a:p>
            <a:pPr marL="0" indent="0">
              <a:buNone/>
            </a:pPr>
            <a:endParaRPr lang="en-US" altLang="zh-CN" dirty="0" smtClean="0"/>
          </a:p>
          <a:p>
            <a:endParaRPr lang="zh-CN" altLang="en-US" dirty="0"/>
          </a:p>
        </p:txBody>
      </p:sp>
    </p:spTree>
    <p:extLst>
      <p:ext uri="{BB962C8B-B14F-4D97-AF65-F5344CB8AC3E}">
        <p14:creationId xmlns:p14="http://schemas.microsoft.com/office/powerpoint/2010/main" val="22700287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9EE8D7-FCE7-43F3-B9DB-7B146FC3DCF8}" type="datetime1">
              <a:rPr lang="zh-CN" altLang="en-US" smtClean="0"/>
              <a:t>2023/7/6</a:t>
            </a:fld>
            <a:endParaRPr lang="zh-CN" altLang="en-US" dirty="0"/>
          </a:p>
        </p:txBody>
      </p:sp>
      <p:sp>
        <p:nvSpPr>
          <p:cNvPr id="3" name="页脚占位符 2"/>
          <p:cNvSpPr>
            <a:spLocks noGrp="1"/>
          </p:cNvSpPr>
          <p:nvPr>
            <p:ph type="ftr" sz="quarter" idx="11"/>
          </p:nvPr>
        </p:nvSpPr>
        <p:spPr/>
        <p:txBody>
          <a:bodyPr/>
          <a:lstStyle/>
          <a:p>
            <a:r>
              <a:rPr lang="en-US" altLang="zh-CN" smtClean="0"/>
              <a:t>CUMCM2022C</a:t>
            </a:r>
            <a:endParaRPr lang="zh-CN" altLang="en-US" dirty="0"/>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9</a:t>
            </a:fld>
            <a:endParaRPr lang="zh-CN" altLang="en-US" dirty="0"/>
          </a:p>
        </p:txBody>
      </p:sp>
      <p:sp>
        <p:nvSpPr>
          <p:cNvPr id="5" name="标题 4"/>
          <p:cNvSpPr>
            <a:spLocks noGrp="1"/>
          </p:cNvSpPr>
          <p:nvPr>
            <p:ph type="title"/>
          </p:nvPr>
        </p:nvSpPr>
        <p:spPr/>
        <p:txBody>
          <a:bodyPr/>
          <a:lstStyle/>
          <a:p>
            <a:r>
              <a:rPr lang="zh-CN" altLang="en-US" dirty="0" smtClean="0"/>
              <a:t>问题</a:t>
            </a:r>
            <a:r>
              <a:rPr lang="en-US" altLang="zh-CN" dirty="0" smtClean="0"/>
              <a:t>1-1</a:t>
            </a:r>
            <a:endParaRPr lang="zh-CN" altLang="en-US" dirty="0"/>
          </a:p>
        </p:txBody>
      </p:sp>
      <p:sp>
        <p:nvSpPr>
          <p:cNvPr id="6" name="内容占位符 5"/>
          <p:cNvSpPr>
            <a:spLocks noGrp="1"/>
          </p:cNvSpPr>
          <p:nvPr>
            <p:ph idx="1"/>
          </p:nvPr>
        </p:nvSpPr>
        <p:spPr/>
        <p:txBody>
          <a:bodyPr/>
          <a:lstStyle/>
          <a:p>
            <a:r>
              <a:rPr lang="zh-CN" altLang="en-US" dirty="0" smtClean="0"/>
              <a:t>卡方检验</a:t>
            </a:r>
            <a:r>
              <a:rPr lang="en-US" altLang="zh-CN" dirty="0" smtClean="0"/>
              <a:t>(Chi-Squared Test)</a:t>
            </a:r>
          </a:p>
          <a:p>
            <a:r>
              <a:rPr lang="zh-CN" altLang="en-US" dirty="0" smtClean="0"/>
              <a:t>原假设：变量相互独立</a:t>
            </a:r>
            <a:endParaRPr lang="en-US" altLang="zh-CN" dirty="0" smtClean="0"/>
          </a:p>
          <a:p>
            <a:r>
              <a:rPr lang="zh-CN" altLang="en-US" dirty="0" smtClean="0"/>
              <a:t>检验统计量</a:t>
            </a:r>
            <a:endParaRPr lang="en-US" altLang="zh-CN" dirty="0" smtClean="0"/>
          </a:p>
          <a:p>
            <a:endParaRPr lang="zh-CN" altLang="en-US" dirty="0"/>
          </a:p>
        </p:txBody>
      </p:sp>
      <p:pic>
        <p:nvPicPr>
          <p:cNvPr id="7" name="图片 6"/>
          <p:cNvPicPr>
            <a:picLocks noChangeAspect="1"/>
          </p:cNvPicPr>
          <p:nvPr/>
        </p:nvPicPr>
        <p:blipFill>
          <a:blip r:embed="rId2"/>
          <a:stretch>
            <a:fillRect/>
          </a:stretch>
        </p:blipFill>
        <p:spPr>
          <a:xfrm>
            <a:off x="2850842" y="4076581"/>
            <a:ext cx="5824423" cy="1367938"/>
          </a:xfrm>
          <a:prstGeom prst="rect">
            <a:avLst/>
          </a:prstGeom>
        </p:spPr>
      </p:pic>
    </p:spTree>
    <p:extLst>
      <p:ext uri="{BB962C8B-B14F-4D97-AF65-F5344CB8AC3E}">
        <p14:creationId xmlns:p14="http://schemas.microsoft.com/office/powerpoint/2010/main" val="3111965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12754</TotalTime>
  <Words>845</Words>
  <Application>Microsoft Office PowerPoint</Application>
  <PresentationFormat>宽屏</PresentationFormat>
  <Paragraphs>220</Paragraphs>
  <Slides>31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等线</vt:lpstr>
      <vt:lpstr>黑体</vt:lpstr>
      <vt:lpstr>楷体</vt:lpstr>
      <vt:lpstr>微软雅黑</vt:lpstr>
      <vt:lpstr>Arial</vt:lpstr>
      <vt:lpstr>Wingdings</vt:lpstr>
      <vt:lpstr>Office 主题​​</vt:lpstr>
      <vt:lpstr>古代玻璃制品的成分析与鉴别                                  -CUMCM2022C题 </vt:lpstr>
      <vt:lpstr>问题背景</vt:lpstr>
      <vt:lpstr>问题背景</vt:lpstr>
      <vt:lpstr>问题背景</vt:lpstr>
      <vt:lpstr>问题背景</vt:lpstr>
      <vt:lpstr>问题背景</vt:lpstr>
      <vt:lpstr>问题1</vt:lpstr>
      <vt:lpstr>问题1-1</vt:lpstr>
      <vt:lpstr>问题1-1</vt:lpstr>
      <vt:lpstr>问题1-1</vt:lpstr>
      <vt:lpstr>问题1-1</vt:lpstr>
      <vt:lpstr>问题1-2</vt:lpstr>
      <vt:lpstr>问题1-2</vt:lpstr>
      <vt:lpstr>问题1-2</vt:lpstr>
      <vt:lpstr>问题1-2</vt:lpstr>
      <vt:lpstr>问题1-3</vt:lpstr>
      <vt:lpstr>问题1-3</vt:lpstr>
      <vt:lpstr>问题2-1</vt:lpstr>
      <vt:lpstr>问题2-2</vt:lpstr>
      <vt:lpstr>问题2-2</vt:lpstr>
      <vt:lpstr>问题2-2</vt:lpstr>
      <vt:lpstr>问题2-2</vt:lpstr>
      <vt:lpstr>问题2-2</vt:lpstr>
      <vt:lpstr>问题2-3</vt:lpstr>
      <vt:lpstr>问题3</vt:lpstr>
      <vt:lpstr>问题3</vt:lpstr>
      <vt:lpstr>问题4-1</vt:lpstr>
      <vt:lpstr>问题4-1</vt:lpstr>
      <vt:lpstr>问题4-2</vt:lpstr>
      <vt:lpstr>问题4-2</vt:lpstr>
      <vt:lpstr>问题4-2</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ZM</dc:creator>
  <cp:lastModifiedBy>ZM</cp:lastModifiedBy>
  <cp:revision>265</cp:revision>
  <dcterms:created xsi:type="dcterms:W3CDTF">2022-10-01T04:40:21Z</dcterms:created>
  <dcterms:modified xsi:type="dcterms:W3CDTF">2023-07-05T23:53:55Z</dcterms:modified>
</cp:coreProperties>
</file>